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B0397-309F-4729-A46F-EF5792BBFE5C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E87C4-B952-48D4-A39A-192B7E0DAC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54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E87C4-B952-48D4-A39A-192B7E0DAC3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61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81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50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8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37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36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6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85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5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37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4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77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ECC32-37D7-4B8B-B494-6AB82182B3C6}" type="datetimeFigureOut">
              <a:rPr lang="es-ES" smtClean="0"/>
              <a:t>24/02/2015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4FD3-99D5-4B27-84C5-5E83E062E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1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5.jp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3"/>
            <a:ext cx="12192000" cy="68580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3713" y="224135"/>
            <a:ext cx="6168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</a:rPr>
              <a:t>C R E C I E N D O :  2..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3" y="1147465"/>
            <a:ext cx="10801350" cy="54628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40">
            <a:off x="5421165" y="2116365"/>
            <a:ext cx="5934905" cy="3600628"/>
          </a:xfrm>
          <a:prstGeom prst="rect">
            <a:avLst/>
          </a:prstGeom>
          <a:effectLst>
            <a:softEdge rad="317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3717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airplane"/>
        <p:sndAc>
          <p:stSnd loop="1">
            <p:snd r:embed="rId2" name="Track09.wav"/>
          </p:stSnd>
        </p:sndAc>
      </p:transition>
    </mc:Choice>
    <mc:Fallback xmlns="">
      <p:transition spd="slow">
        <p:fade/>
        <p:sndAc>
          <p:stSnd loop="1">
            <p:snd r:embed="rId6" name="Track0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" y="786384"/>
            <a:ext cx="11521440" cy="5193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r="57326" b="74440"/>
          <a:stretch/>
        </p:blipFill>
        <p:spPr>
          <a:xfrm>
            <a:off x="3826003" y="2142837"/>
            <a:ext cx="6543293" cy="2030604"/>
          </a:xfrm>
          <a:prstGeom prst="wave">
            <a:avLst>
              <a:gd name="adj1" fmla="val 12500"/>
              <a:gd name="adj2" fmla="val -1256"/>
            </a:avLst>
          </a:prstGeom>
          <a:solidFill>
            <a:schemeClr val="accent2"/>
          </a:solidFill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2168" y="2495358"/>
            <a:ext cx="10515600" cy="1325563"/>
          </a:xfrm>
        </p:spPr>
        <p:txBody>
          <a:bodyPr/>
          <a:lstStyle/>
          <a:p>
            <a:r>
              <a:rPr lang="es-ES" b="1" dirty="0" smtClean="0"/>
              <a:t>Si has t</a:t>
            </a:r>
            <a:r>
              <a:rPr lang="es-ES" b="1" dirty="0"/>
              <a:t>r</a:t>
            </a:r>
            <a:r>
              <a:rPr lang="es-ES" b="1" dirty="0" smtClean="0"/>
              <a:t>opezado, mira, </a:t>
            </a:r>
            <a:br>
              <a:rPr lang="es-ES" b="1" dirty="0" smtClean="0"/>
            </a:br>
            <a:r>
              <a:rPr lang="es-ES" b="1" dirty="0" smtClean="0"/>
              <a:t>rastrea las causas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" y="277238"/>
            <a:ext cx="11521440" cy="3262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09" y="6163056"/>
            <a:ext cx="11521440" cy="4868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9120" r="32187" b="20480"/>
          <a:stretch/>
        </p:blipFill>
        <p:spPr>
          <a:xfrm>
            <a:off x="691898" y="2863006"/>
            <a:ext cx="2925316" cy="26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12"/>
          <a:stretch/>
        </p:blipFill>
        <p:spPr>
          <a:xfrm>
            <a:off x="231119" y="171449"/>
            <a:ext cx="11805710" cy="64454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/>
          <a:stretch/>
        </p:blipFill>
        <p:spPr>
          <a:xfrm>
            <a:off x="7104265" y="465512"/>
            <a:ext cx="4788477" cy="5829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2177" r="7273" b="70454"/>
          <a:stretch/>
        </p:blipFill>
        <p:spPr>
          <a:xfrm>
            <a:off x="360218" y="625447"/>
            <a:ext cx="8551026" cy="17876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717" y="891654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En la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familia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se va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gestando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la  F </a:t>
            </a:r>
            <a:r>
              <a:rPr lang="es-ES" b="1" dirty="0">
                <a:latin typeface="Arial Narrow" panose="020B0606020202030204" pitchFamily="34" charset="0"/>
              </a:rPr>
              <a:t>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1" r="9178" b="-491"/>
          <a:stretch/>
        </p:blipFill>
        <p:spPr>
          <a:xfrm>
            <a:off x="360218" y="2562815"/>
            <a:ext cx="6619356" cy="33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" y="170670"/>
            <a:ext cx="11750127" cy="65293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73" y="470601"/>
            <a:ext cx="4952827" cy="58304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9" b="20793"/>
          <a:stretch/>
        </p:blipFill>
        <p:spPr>
          <a:xfrm>
            <a:off x="666231" y="470601"/>
            <a:ext cx="4753667" cy="58304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1824" y="4538749"/>
            <a:ext cx="4678073" cy="1222279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¿Cómo vas a </a:t>
            </a:r>
            <a:b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estar  alegre </a:t>
            </a:r>
            <a:b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si no  dedicas</a:t>
            </a:r>
            <a:b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un ratito  a Dios?</a:t>
            </a:r>
            <a:endParaRPr lang="es-ES" b="1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92795"/>
            <a:ext cx="12275127" cy="65906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1418359"/>
            <a:ext cx="12275127" cy="47829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2811" y="92796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Copperplate Gothic Light" panose="020E0507020206020404" pitchFamily="34" charset="0"/>
              </a:rPr>
              <a:t>LA COLABORACIÓN ES  V I D A</a:t>
            </a:r>
            <a:endParaRPr lang="es-ES" b="1" dirty="0">
              <a:latin typeface="Copperplate Gothic Light" panose="020E05070202060204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6992"/>
          <a:stretch/>
        </p:blipFill>
        <p:spPr>
          <a:xfrm>
            <a:off x="4608021" y="1259725"/>
            <a:ext cx="2892829" cy="51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4"/>
          <a:stretch/>
        </p:blipFill>
        <p:spPr>
          <a:xfrm flipH="1">
            <a:off x="98978" y="0"/>
            <a:ext cx="12093022" cy="68579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5" y="102297"/>
            <a:ext cx="6852459" cy="675570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684" y="26549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lephant" panose="02020904090505020303" pitchFamily="18" charset="0"/>
              </a:rPr>
              <a:t>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E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R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V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I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R,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>
                <a:latin typeface="Elephant" panose="02020904090505020303" pitchFamily="18" charset="0"/>
              </a:rPr>
              <a:t> </a:t>
            </a:r>
            <a:r>
              <a:rPr lang="es-ES" dirty="0" smtClean="0">
                <a:latin typeface="Elephant" panose="02020904090505020303" pitchFamily="18" charset="0"/>
              </a:rPr>
              <a:t/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E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S:</a:t>
            </a:r>
            <a:endParaRPr lang="es-ES" dirty="0">
              <a:latin typeface="Elephant" panose="02020904090505020303" pitchFamily="18" charset="0"/>
            </a:endParaRPr>
          </a:p>
        </p:txBody>
      </p:sp>
      <p:sp>
        <p:nvSpPr>
          <p:cNvPr id="4" name="Abrir llave 3"/>
          <p:cNvSpPr/>
          <p:nvPr/>
        </p:nvSpPr>
        <p:spPr>
          <a:xfrm>
            <a:off x="1384228" y="581890"/>
            <a:ext cx="831273" cy="6001789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224225" y="920815"/>
            <a:ext cx="6537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SER MI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ERICORDIOSO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44418" y="1641772"/>
            <a:ext cx="373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14972" y="2356958"/>
            <a:ext cx="1797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84883" y="3121120"/>
            <a:ext cx="4222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 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ALIENTE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86013" y="3852177"/>
            <a:ext cx="3252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GOROSO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830866" y="4670826"/>
            <a:ext cx="4376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HACE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EL BIEN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1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629"/>
            <a:ext cx="12192000" cy="670837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315193" y="466589"/>
            <a:ext cx="13075919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CAMINAR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J</a:t>
            </a:r>
            <a:r>
              <a:rPr lang="es-E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UNTOS ES </a:t>
            </a:r>
          </a:p>
          <a:p>
            <a:pPr algn="ctr"/>
            <a:r>
              <a:rPr lang="es-ES" sz="3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ENRIQUECIMIENTO </a:t>
            </a:r>
            <a:r>
              <a:rPr lang="es-E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CREATIVO</a:t>
            </a:r>
            <a:endParaRPr lang="es-E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Arco 2"/>
          <p:cNvSpPr/>
          <p:nvPr/>
        </p:nvSpPr>
        <p:spPr>
          <a:xfrm rot="20471399">
            <a:off x="3456096" y="1540571"/>
            <a:ext cx="5533340" cy="5443773"/>
          </a:xfrm>
          <a:prstGeom prst="arc">
            <a:avLst>
              <a:gd name="adj1" fmla="val 9079591"/>
              <a:gd name="adj2" fmla="val 88872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Arco 4"/>
          <p:cNvSpPr/>
          <p:nvPr/>
        </p:nvSpPr>
        <p:spPr>
          <a:xfrm>
            <a:off x="2011680" y="149629"/>
            <a:ext cx="8362603" cy="7398327"/>
          </a:xfrm>
          <a:prstGeom prst="arc">
            <a:avLst>
              <a:gd name="adj1" fmla="val 8217596"/>
              <a:gd name="adj2" fmla="val 2577899"/>
            </a:avLst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3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32"/>
            <a:ext cx="12191999" cy="6400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40" y="26588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Si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sientes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la voz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de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DIOS,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síguele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ayudando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a la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Humanidad</a:t>
            </a:r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8" y="764772"/>
            <a:ext cx="9360132" cy="44389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r="40279"/>
          <a:stretch/>
        </p:blipFill>
        <p:spPr>
          <a:xfrm rot="1093405" flipH="1">
            <a:off x="6846285" y="3326605"/>
            <a:ext cx="3309350" cy="3091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" t="2326" r="1058" b="3490"/>
          <a:stretch/>
        </p:blipFill>
        <p:spPr>
          <a:xfrm flipH="1">
            <a:off x="2509576" y="151184"/>
            <a:ext cx="3586423" cy="31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"/>
          <a:stretch/>
        </p:blipFill>
        <p:spPr>
          <a:xfrm flipH="1">
            <a:off x="133001" y="182880"/>
            <a:ext cx="11488192" cy="64839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89" y="1130794"/>
            <a:ext cx="7229124" cy="37663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13" y="3763163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Ravie" panose="04040805050809020602" pitchFamily="82" charset="0"/>
              </a:rPr>
              <a:t>LA</a:t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Ravie" panose="04040805050809020602" pitchFamily="82" charset="0"/>
              </a:rPr>
              <a:t>VACIEDAD</a:t>
            </a:r>
            <a:r>
              <a:rPr lang="es-ES" sz="3600" dirty="0" smtClean="0">
                <a:latin typeface="Ravie" panose="04040805050809020602" pitchFamily="82" charset="0"/>
              </a:rPr>
              <a:t/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latin typeface="Ravie" panose="04040805050809020602" pitchFamily="82" charset="0"/>
              </a:rPr>
              <a:t>DEL</a:t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Ravie" panose="04040805050809020602" pitchFamily="82" charset="0"/>
              </a:rPr>
              <a:t>SEÑOR</a:t>
            </a:r>
            <a:r>
              <a:rPr lang="es-ES" sz="3600" dirty="0" smtClean="0">
                <a:latin typeface="Ravie" panose="04040805050809020602" pitchFamily="82" charset="0"/>
              </a:rPr>
              <a:t/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latin typeface="Ravie" panose="04040805050809020602" pitchFamily="82" charset="0"/>
              </a:rPr>
              <a:t>ES</a:t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latin typeface="Ravie" panose="04040805050809020602" pitchFamily="82" charset="0"/>
              </a:rPr>
              <a:t/>
            </a:r>
            <a:br>
              <a:rPr lang="es-ES" sz="3600" dirty="0" smtClean="0">
                <a:latin typeface="Ravie" panose="04040805050809020602" pitchFamily="82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Ravie" panose="04040805050809020602" pitchFamily="82" charset="0"/>
              </a:rPr>
              <a:t>DESORIENTACIÓN</a:t>
            </a:r>
            <a:endParaRPr lang="es-E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69" y="2538427"/>
            <a:ext cx="3965864" cy="429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9241066" y="1188192"/>
            <a:ext cx="755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s-E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4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46684"/>
            <a:ext cx="11732812" cy="64979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1209" y="2311777"/>
            <a:ext cx="363056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Siente las</a:t>
            </a:r>
            <a:b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virtudes</a:t>
            </a:r>
            <a:b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 MARÍA,</a:t>
            </a:r>
            <a:b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madre de</a:t>
            </a:r>
            <a:b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DIOS y</a:t>
            </a:r>
            <a:b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nuestra</a:t>
            </a:r>
            <a:endParaRPr lang="es-ES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66" y="416241"/>
            <a:ext cx="5508810" cy="595884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755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"/>
            <a:ext cx="5139690" cy="64302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33"/>
            <a:ext cx="8229600" cy="64302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4998720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Crecerás como persona si 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valoras el   O R A R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005" flipH="1">
            <a:off x="6869903" y="2231499"/>
            <a:ext cx="3865166" cy="4183172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7" name="Conector recto 6"/>
          <p:cNvCxnSpPr/>
          <p:nvPr/>
        </p:nvCxnSpPr>
        <p:spPr>
          <a:xfrm flipH="1">
            <a:off x="5486400" y="381000"/>
            <a:ext cx="30480" cy="46177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451860" y="1691640"/>
            <a:ext cx="7834149" cy="914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9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" b="41653"/>
          <a:stretch/>
        </p:blipFill>
        <p:spPr>
          <a:xfrm>
            <a:off x="103572" y="133004"/>
            <a:ext cx="11896196" cy="65338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21" y="3254887"/>
            <a:ext cx="7372351" cy="315714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7717" y="30083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Otea la vida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de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S. Francisco,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S. Ignacio…,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>
          <a:xfrm>
            <a:off x="3512128" y="318655"/>
            <a:ext cx="3810000" cy="40199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1338" y="5038670"/>
            <a:ext cx="7217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 AYUDARÁN </a:t>
            </a:r>
            <a:r>
              <a:rPr lang="es-ES" sz="54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 CRECER</a:t>
            </a:r>
            <a:endParaRPr lang="es-ES" sz="54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12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59"/>
            <a:ext cx="10058400" cy="56578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91928" y="5657850"/>
            <a:ext cx="766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Hacerse es dejarse formar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9" y="245844"/>
            <a:ext cx="3945649" cy="2118984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perspectiveRight"/>
            <a:lightRig rig="threePt" dir="t"/>
          </a:scene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21655" r="11793" b="14207"/>
          <a:stretch/>
        </p:blipFill>
        <p:spPr>
          <a:xfrm rot="167947">
            <a:off x="6772662" y="1008541"/>
            <a:ext cx="2632843" cy="1292772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6" b="57909"/>
          <a:stretch/>
        </p:blipFill>
        <p:spPr>
          <a:xfrm>
            <a:off x="141890" y="5903694"/>
            <a:ext cx="3657599" cy="58332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18516" y="2659214"/>
            <a:ext cx="541200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2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" y="235976"/>
            <a:ext cx="11710220" cy="64597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7914" y="3245128"/>
            <a:ext cx="385331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No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arreglaremos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el mundo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si no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comienzo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yo…</a:t>
            </a:r>
            <a:endParaRPr lang="es-ES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2" t="20753" r="28477"/>
          <a:stretch/>
        </p:blipFill>
        <p:spPr>
          <a:xfrm>
            <a:off x="811160" y="3907909"/>
            <a:ext cx="2050027" cy="23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919" y="52204"/>
            <a:ext cx="11877474" cy="66323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71" y="895167"/>
            <a:ext cx="7108722" cy="47682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11"/>
          <a:stretch/>
        </p:blipFill>
        <p:spPr>
          <a:xfrm flipH="1">
            <a:off x="328523" y="895169"/>
            <a:ext cx="4580147" cy="47682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2787" y="5000596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Si eres  consecuente</a:t>
            </a:r>
            <a:br>
              <a:rPr lang="es-ES" sz="5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s-ES" sz="5400" dirty="0" smtClean="0">
                <a:solidFill>
                  <a:srgbClr val="FF00FF"/>
                </a:solidFill>
                <a:latin typeface="Arial Rounded MT Bold" panose="020F0704030504030204" pitchFamily="34" charset="0"/>
              </a:rPr>
              <a:t>crecerás  y harás  crecer</a:t>
            </a:r>
            <a:endParaRPr lang="es-ES" sz="5400" dirty="0">
              <a:solidFill>
                <a:srgbClr val="FF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7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213"/>
          <a:stretch/>
        </p:blipFill>
        <p:spPr>
          <a:xfrm>
            <a:off x="195217" y="174562"/>
            <a:ext cx="11913656" cy="65088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03"/>
          <a:stretch/>
        </p:blipFill>
        <p:spPr>
          <a:xfrm>
            <a:off x="665018" y="174562"/>
            <a:ext cx="11007782" cy="650887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8820" y="554312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La persona agradecida se hace querer</a:t>
            </a:r>
            <a:endParaRPr lang="es-ES" b="1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036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21"/>
          <a:stretch/>
        </p:blipFill>
        <p:spPr>
          <a:xfrm>
            <a:off x="-4862" y="-20473"/>
            <a:ext cx="1219686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80655" y="274012"/>
            <a:ext cx="9576261" cy="19205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2987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 R E C E R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7021" y="1870055"/>
            <a:ext cx="4376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 EL BIEN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05483" y="2485197"/>
            <a:ext cx="3863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82139" y="3084022"/>
            <a:ext cx="4375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CUENTE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48750" y="3790603"/>
            <a:ext cx="384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CONSTAN</a:t>
            </a:r>
            <a:r>
              <a:rPr lang="es-E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469693" y="4634344"/>
            <a:ext cx="3151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CARÁCT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657247" y="5523806"/>
            <a:ext cx="3563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ESME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ARSE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8" y="3645593"/>
            <a:ext cx="2897011" cy="2900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498"/>
          <a:stretch/>
        </p:blipFill>
        <p:spPr>
          <a:xfrm>
            <a:off x="8673259" y="2331720"/>
            <a:ext cx="3020332" cy="27889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035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1660" y="132368"/>
            <a:ext cx="1174034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SI QUIERES</a:t>
            </a:r>
            <a:r>
              <a:rPr lang="es-ES" dirty="0">
                <a:latin typeface="Britannic Bold" panose="020B0903060703020204" pitchFamily="34" charset="0"/>
              </a:rPr>
              <a:t> </a:t>
            </a:r>
            <a:r>
              <a:rPr lang="es-ES" dirty="0" smtClean="0">
                <a:latin typeface="Britannic Bold" panose="020B0903060703020204" pitchFamily="34" charset="0"/>
              </a:rPr>
              <a:t>TRANSMITIR VALORES,</a:t>
            </a:r>
            <a:r>
              <a:rPr lang="es-ES" dirty="0">
                <a:latin typeface="Britannic Bold" panose="020B0903060703020204" pitchFamily="34" charset="0"/>
              </a:rPr>
              <a:t> </a:t>
            </a:r>
            <a:r>
              <a:rPr lang="es-ES" dirty="0" smtClean="0">
                <a:latin typeface="Britannic Bold" panose="020B0903060703020204" pitchFamily="34" charset="0"/>
              </a:rPr>
              <a:t>SIÉNTELOS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2"/>
          <a:stretch/>
        </p:blipFill>
        <p:spPr>
          <a:xfrm>
            <a:off x="4605251" y="1327164"/>
            <a:ext cx="6788729" cy="4671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7" name="Conector recto 6"/>
          <p:cNvCxnSpPr/>
          <p:nvPr/>
        </p:nvCxnSpPr>
        <p:spPr>
          <a:xfrm flipH="1" flipV="1">
            <a:off x="2510444" y="1080655"/>
            <a:ext cx="4838007" cy="12469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714895" y="2652727"/>
            <a:ext cx="6550429" cy="10103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714895" y="3126545"/>
            <a:ext cx="6932814" cy="25427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10257905" y="3663040"/>
            <a:ext cx="1762299" cy="10918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9077498" y="1080655"/>
            <a:ext cx="2061556" cy="12469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9407235" y="1937031"/>
            <a:ext cx="2784765" cy="866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9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13518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dirty="0" smtClean="0">
                <a:latin typeface="Gill Sans MT Condensed" panose="020B0506020104020203" pitchFamily="34" charset="0"/>
              </a:rPr>
              <a:t>Todo crecimiento</a:t>
            </a:r>
            <a:br>
              <a:rPr lang="es-ES" sz="4800" dirty="0" smtClean="0">
                <a:latin typeface="Gill Sans MT Condensed" panose="020B0506020104020203" pitchFamily="34" charset="0"/>
              </a:rPr>
            </a:br>
            <a:r>
              <a:rPr lang="es-ES" sz="4800" dirty="0" smtClean="0">
                <a:latin typeface="Gill Sans MT Condensed" panose="020B0506020104020203" pitchFamily="34" charset="0"/>
              </a:rPr>
              <a:t>supone un</a:t>
            </a:r>
            <a:br>
              <a:rPr lang="es-ES" sz="4800" dirty="0" smtClean="0">
                <a:latin typeface="Gill Sans MT Condensed" panose="020B0506020104020203" pitchFamily="34" charset="0"/>
              </a:rPr>
            </a:br>
            <a:r>
              <a:rPr lang="es-ES" sz="4800" dirty="0" smtClean="0">
                <a:latin typeface="Gill Sans MT Condensed" panose="020B0506020104020203" pitchFamily="34" charset="0"/>
              </a:rPr>
              <a:t>querer y</a:t>
            </a:r>
            <a:r>
              <a:rPr lang="es-ES" sz="4800" dirty="0">
                <a:latin typeface="Gill Sans MT Condensed" panose="020B0506020104020203" pitchFamily="34" charset="0"/>
              </a:rPr>
              <a:t> </a:t>
            </a:r>
            <a:r>
              <a:rPr lang="es-ES" sz="4800" dirty="0" smtClean="0">
                <a:latin typeface="Gill Sans MT Condensed" panose="020B0506020104020203" pitchFamily="34" charset="0"/>
              </a:rPr>
              <a:t>cuidados</a:t>
            </a:r>
            <a:endParaRPr lang="es-ES" sz="4800" dirty="0">
              <a:latin typeface="Gill Sans MT Condensed" panose="020B050602010402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5" y="199505"/>
            <a:ext cx="7862455" cy="375224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0973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6433" y="1290955"/>
            <a:ext cx="272702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AYUDA </a:t>
            </a:r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A</a:t>
            </a:r>
          </a:p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HACER</a:t>
            </a:r>
          </a:p>
          <a:p>
            <a:pPr algn="ctr"/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CRECER </a:t>
            </a:r>
          </a:p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LOS</a:t>
            </a:r>
          </a:p>
          <a:p>
            <a:pPr algn="ctr"/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BIENES </a:t>
            </a:r>
          </a:p>
          <a:p>
            <a:pPr algn="ctr"/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DEL</a:t>
            </a:r>
            <a:endParaRPr lang="es-E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67363" y="5612997"/>
            <a:ext cx="6176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ALMA y de la TIERRA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10" y="-504496"/>
            <a:ext cx="9719874" cy="7040823"/>
          </a:xfrm>
          <a:prstGeom prst="rect">
            <a:avLst/>
          </a:prstGeom>
          <a:effectLst>
            <a:softEdge rad="1092200"/>
          </a:effectLst>
        </p:spPr>
      </p:pic>
    </p:spTree>
    <p:extLst>
      <p:ext uri="{BB962C8B-B14F-4D97-AF65-F5344CB8AC3E}">
        <p14:creationId xmlns:p14="http://schemas.microsoft.com/office/powerpoint/2010/main" val="168309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6" r="62783" b="16121"/>
          <a:stretch/>
        </p:blipFill>
        <p:spPr>
          <a:xfrm>
            <a:off x="266009" y="209400"/>
            <a:ext cx="11704318" cy="64407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t="974" r="20037" b="-695"/>
          <a:stretch/>
        </p:blipFill>
        <p:spPr>
          <a:xfrm>
            <a:off x="550717" y="2680955"/>
            <a:ext cx="5417821" cy="38404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368" y="673749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odoni MT Condensed" panose="02070606080606020203" pitchFamily="18" charset="0"/>
              </a:rPr>
              <a:t>¿</a:t>
            </a:r>
            <a:r>
              <a:rPr lang="es-ES" b="1" dirty="0" smtClean="0">
                <a:latin typeface="Bodoni MT Condensed" panose="02070606080606020203" pitchFamily="18" charset="0"/>
              </a:rPr>
              <a:t>Cómo crecerás si no 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dominas el carácter?</a:t>
            </a:r>
            <a:endParaRPr lang="es-ES" b="1" dirty="0">
              <a:latin typeface="Bodoni MT Condensed" panose="02070606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448186"/>
            <a:ext cx="5702531" cy="34262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28"/>
          <a:stretch/>
        </p:blipFill>
        <p:spPr>
          <a:xfrm flipH="1">
            <a:off x="8977747" y="3212969"/>
            <a:ext cx="2809701" cy="2776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Conector recto 9"/>
          <p:cNvCxnSpPr/>
          <p:nvPr/>
        </p:nvCxnSpPr>
        <p:spPr>
          <a:xfrm flipV="1">
            <a:off x="4139738" y="3591098"/>
            <a:ext cx="5386647" cy="1629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4472247" y="4738255"/>
            <a:ext cx="3973484" cy="598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4472247" y="5466217"/>
            <a:ext cx="5054138" cy="121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2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9" t="62810" r="2539" b="-5625"/>
          <a:stretch/>
        </p:blipFill>
        <p:spPr>
          <a:xfrm>
            <a:off x="1" y="188319"/>
            <a:ext cx="11995266" cy="74427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77806" y="1463039"/>
            <a:ext cx="4869612" cy="1295365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Gill Sans Ultra Bold Condensed" panose="020B0A06020104020203" pitchFamily="34" charset="0"/>
              </a:rPr>
              <a:t>No aprenderás</a:t>
            </a:r>
            <a:br>
              <a:rPr lang="es-ES" dirty="0" smtClean="0">
                <a:latin typeface="Gill Sans Ultra Bold Condensed" panose="020B0A06020104020203" pitchFamily="34" charset="0"/>
              </a:rPr>
            </a:br>
            <a:r>
              <a:rPr lang="es-ES" dirty="0" smtClean="0">
                <a:latin typeface="Gill Sans Ultra Bold Condensed" panose="020B0A06020104020203" pitchFamily="34" charset="0"/>
              </a:rPr>
              <a:t>si no estás</a:t>
            </a:r>
            <a:br>
              <a:rPr lang="es-ES" dirty="0" smtClean="0">
                <a:latin typeface="Gill Sans Ultra Bold Condensed" panose="020B0A06020104020203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t e n t o </a:t>
            </a:r>
            <a:r>
              <a:rPr lang="es-ES" dirty="0" smtClean="0">
                <a:latin typeface="Gill Sans Ultra Bold Condensed" panose="020B0A06020104020203" pitchFamily="34" charset="0"/>
              </a:rPr>
              <a:t> y te</a:t>
            </a:r>
            <a:br>
              <a:rPr lang="es-ES" dirty="0" smtClean="0">
                <a:latin typeface="Gill Sans Ultra Bold Condensed" panose="020B0A06020104020203" pitchFamily="34" charset="0"/>
              </a:rPr>
            </a:br>
            <a:r>
              <a:rPr lang="es-ES" dirty="0" smtClean="0">
                <a:latin typeface="Gill Sans Ultra Bold Condensed" panose="020B0A06020104020203" pitchFamily="34" charset="0"/>
              </a:rPr>
              <a:t>esfuerzas por </a:t>
            </a:r>
            <a:br>
              <a:rPr lang="es-ES" dirty="0" smtClean="0">
                <a:latin typeface="Gill Sans Ultra Bold Condensed" panose="020B0A06020104020203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S E R</a:t>
            </a:r>
            <a:endParaRPr lang="es-ES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966224" y="271446"/>
            <a:ext cx="5802284" cy="63122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7214"/>
          <a:stretch/>
        </p:blipFill>
        <p:spPr>
          <a:xfrm>
            <a:off x="4962699" y="4069940"/>
            <a:ext cx="7032568" cy="158628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633715" y="188319"/>
            <a:ext cx="15652" cy="64784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966065" y="188319"/>
            <a:ext cx="16626" cy="38816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16642" b="17874"/>
          <a:stretch/>
        </p:blipFill>
        <p:spPr>
          <a:xfrm>
            <a:off x="2477193" y="3383572"/>
            <a:ext cx="3231703" cy="31808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392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322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628" y="1236334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atin typeface="Blackadder ITC" panose="04020505051007020D02" pitchFamily="82" charset="0"/>
              </a:rPr>
              <a:t>Examínate y “frena” </a:t>
            </a:r>
            <a:br>
              <a:rPr lang="es-ES" sz="5400" b="1" dirty="0" smtClean="0">
                <a:latin typeface="Blackadder ITC" panose="04020505051007020D02" pitchFamily="82" charset="0"/>
              </a:rPr>
            </a:br>
            <a:r>
              <a:rPr lang="es-ES" sz="5400" b="1" dirty="0" smtClean="0">
                <a:latin typeface="Blackadder ITC" panose="04020505051007020D02" pitchFamily="82" charset="0"/>
              </a:rPr>
              <a:t>este mundo </a:t>
            </a:r>
            <a:r>
              <a:rPr lang="es-ES" sz="5400" b="1" dirty="0">
                <a:latin typeface="Blackadder ITC" panose="04020505051007020D02" pitchFamily="82" charset="0"/>
              </a:rPr>
              <a:t> </a:t>
            </a:r>
            <a:r>
              <a:rPr lang="es-ES" sz="5400" b="1" dirty="0" smtClean="0">
                <a:latin typeface="Blackadder ITC" panose="04020505051007020D02" pitchFamily="82" charset="0"/>
              </a:rPr>
              <a:t>secularizado</a:t>
            </a:r>
            <a:endParaRPr lang="es-ES" sz="5400" b="1" dirty="0">
              <a:latin typeface="Blackadder ITC" panose="04020505051007020D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77" y="864477"/>
            <a:ext cx="2638425" cy="304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55378" y="4556233"/>
            <a:ext cx="9033643" cy="204953"/>
          </a:xfrm>
          <a:prstGeom prst="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31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782" r="12030" b="1511"/>
          <a:stretch/>
        </p:blipFill>
        <p:spPr>
          <a:xfrm rot="16200000">
            <a:off x="2828555" y="-2421479"/>
            <a:ext cx="6562104" cy="117837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/>
          <a:stretch/>
        </p:blipFill>
        <p:spPr>
          <a:xfrm>
            <a:off x="6109607" y="432041"/>
            <a:ext cx="5604868" cy="44099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10369"/>
          <a:stretch/>
        </p:blipFill>
        <p:spPr>
          <a:xfrm>
            <a:off x="441111" y="2716710"/>
            <a:ext cx="6972060" cy="36621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111" y="790254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/>
              <a:t>Dejemos crecer los </a:t>
            </a:r>
            <a:br>
              <a:rPr lang="es-ES" b="1" dirty="0" smtClean="0"/>
            </a:br>
            <a:r>
              <a:rPr lang="es-ES" b="1" dirty="0" smtClean="0"/>
              <a:t>sentimientos </a:t>
            </a:r>
            <a:r>
              <a:rPr lang="es-ES" b="1" dirty="0"/>
              <a:t> </a:t>
            </a:r>
            <a:r>
              <a:rPr lang="es-ES" b="1" dirty="0" smtClean="0"/>
              <a:t>religiosos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543383" y="5573338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441111" y="636814"/>
            <a:ext cx="5420846" cy="1763486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331393"/>
            <a:ext cx="10058400" cy="5675269"/>
          </a:xfrm>
          <a:prstGeom prst="rect">
            <a:avLst/>
          </a:prstGeom>
        </p:spPr>
      </p:pic>
      <p:sp>
        <p:nvSpPr>
          <p:cNvPr id="6" name="Nube 5"/>
          <p:cNvSpPr/>
          <p:nvPr/>
        </p:nvSpPr>
        <p:spPr>
          <a:xfrm rot="631023">
            <a:off x="6664923" y="342251"/>
            <a:ext cx="5108028" cy="238059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18206" y="746147"/>
            <a:ext cx="4332891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Ves  haciéndote </a:t>
            </a:r>
            <a:br>
              <a:rPr lang="es-ES" b="1" dirty="0" smtClean="0"/>
            </a:br>
            <a:r>
              <a:rPr lang="es-ES" b="1" dirty="0" smtClean="0"/>
              <a:t>interior y</a:t>
            </a:r>
            <a:br>
              <a:rPr lang="es-ES" b="1" dirty="0" smtClean="0"/>
            </a:br>
            <a:r>
              <a:rPr lang="es-ES" b="1" dirty="0" smtClean="0"/>
              <a:t>profesionalmente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2916621"/>
            <a:ext cx="4798959" cy="367588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89187" y="6369269"/>
            <a:ext cx="70629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5"/>
          <a:stretch/>
        </p:blipFill>
        <p:spPr>
          <a:xfrm>
            <a:off x="664028" y="362857"/>
            <a:ext cx="11005458" cy="61105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886" y="734928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Las espigas crecerán si las riegas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34880" r="63574" b="16421"/>
          <a:stretch/>
        </p:blipFill>
        <p:spPr>
          <a:xfrm>
            <a:off x="159884" y="321180"/>
            <a:ext cx="11716430" cy="62915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0"/>
          <a:stretch/>
        </p:blipFill>
        <p:spPr>
          <a:xfrm>
            <a:off x="599167" y="476015"/>
            <a:ext cx="10058400" cy="8302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0714" y="285547"/>
            <a:ext cx="10515600" cy="1325563"/>
          </a:xfrm>
        </p:spPr>
        <p:txBody>
          <a:bodyPr/>
          <a:lstStyle/>
          <a:p>
            <a:r>
              <a:rPr lang="es-ES" b="1" dirty="0" smtClean="0"/>
              <a:t>EL PAN QUE FUE UN DÍA SEMILLA…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99" y="1883330"/>
            <a:ext cx="6269944" cy="44572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1" y="1498928"/>
            <a:ext cx="4001861" cy="2581846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674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5"/>
          <a:stretch/>
        </p:blipFill>
        <p:spPr>
          <a:xfrm rot="5400000">
            <a:off x="5291242" y="215436"/>
            <a:ext cx="1466088" cy="112069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19857" y="5628623"/>
            <a:ext cx="10007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PROGRESO PRECISA REFLEXIÓN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4" y="349136"/>
            <a:ext cx="11206944" cy="4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" t="-909" r="1364" b="52424"/>
          <a:stretch/>
        </p:blipFill>
        <p:spPr>
          <a:xfrm>
            <a:off x="-228599" y="-1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" y="403655"/>
            <a:ext cx="7897088" cy="605068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8527" y="3040209"/>
            <a:ext cx="6386946" cy="1325563"/>
          </a:xfrm>
        </p:spPr>
        <p:txBody>
          <a:bodyPr>
            <a:noAutofit/>
          </a:bodyPr>
          <a:lstStyle/>
          <a:p>
            <a:r>
              <a:rPr lang="es-ES" sz="6600" dirty="0" smtClean="0">
                <a:latin typeface="Bodoni MT Poster Compressed" panose="02070706080601050204" pitchFamily="18" charset="0"/>
              </a:rPr>
              <a:t>SE </a:t>
            </a:r>
            <a:br>
              <a:rPr lang="es-ES" sz="6600" dirty="0" smtClean="0">
                <a:latin typeface="Bodoni MT Poster Compressed" panose="02070706080601050204" pitchFamily="18" charset="0"/>
              </a:rPr>
            </a:br>
            <a:r>
              <a:rPr lang="es-ES" sz="6600" dirty="0" smtClean="0">
                <a:latin typeface="Bodoni MT Poster Compressed" panose="02070706080601050204" pitchFamily="18" charset="0"/>
              </a:rPr>
              <a:t>FIRME </a:t>
            </a:r>
            <a:br>
              <a:rPr lang="es-ES" sz="6600" dirty="0" smtClean="0">
                <a:latin typeface="Bodoni MT Poster Compressed" panose="02070706080601050204" pitchFamily="18" charset="0"/>
              </a:rPr>
            </a:br>
            <a:r>
              <a:rPr lang="es-ES" sz="6600" dirty="0" smtClean="0">
                <a:latin typeface="Bodoni MT Poster Compressed" panose="02070706080601050204" pitchFamily="18" charset="0"/>
              </a:rPr>
              <a:t>EN </a:t>
            </a:r>
            <a:br>
              <a:rPr lang="es-ES" sz="6600" dirty="0" smtClean="0">
                <a:latin typeface="Bodoni MT Poster Compressed" panose="02070706080601050204" pitchFamily="18" charset="0"/>
              </a:rPr>
            </a:br>
            <a:r>
              <a:rPr lang="es-ES" sz="6600" dirty="0" smtClean="0">
                <a:latin typeface="Bodoni MT Poster Compressed" panose="02070706080601050204" pitchFamily="18" charset="0"/>
              </a:rPr>
              <a:t>TUS </a:t>
            </a:r>
            <a:br>
              <a:rPr lang="es-ES" sz="6600" dirty="0" smtClean="0">
                <a:latin typeface="Bodoni MT Poster Compressed" panose="02070706080601050204" pitchFamily="18" charset="0"/>
              </a:rPr>
            </a:br>
            <a:r>
              <a:rPr lang="es-ES" sz="6600" dirty="0" smtClean="0">
                <a:latin typeface="Bodoni MT Poster Compressed" panose="02070706080601050204" pitchFamily="18" charset="0"/>
              </a:rPr>
              <a:t>SANAS </a:t>
            </a:r>
            <a:br>
              <a:rPr lang="es-ES" sz="6600" dirty="0" smtClean="0">
                <a:latin typeface="Bodoni MT Poster Compressed" panose="02070706080601050204" pitchFamily="18" charset="0"/>
              </a:rPr>
            </a:br>
            <a:r>
              <a:rPr lang="es-ES" sz="6600" dirty="0" smtClean="0">
                <a:latin typeface="Bodoni MT Poster Compressed" panose="02070706080601050204" pitchFamily="18" charset="0"/>
              </a:rPr>
              <a:t>CREENCIAS</a:t>
            </a:r>
            <a:endParaRPr lang="es-ES" sz="6600" dirty="0">
              <a:latin typeface="Bodoni MT Poster Compressed" panose="0207070608060105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606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7" r="5389" b="11905"/>
          <a:stretch/>
        </p:blipFill>
        <p:spPr>
          <a:xfrm>
            <a:off x="287867" y="0"/>
            <a:ext cx="2853266" cy="65881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00" y="7376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Las alturas </a:t>
            </a:r>
            <a:br>
              <a:rPr lang="es-ES" b="1" dirty="0" smtClean="0"/>
            </a:br>
            <a:r>
              <a:rPr lang="es-ES" b="1" dirty="0" smtClean="0"/>
              <a:t>comienzan</a:t>
            </a:r>
            <a:br>
              <a:rPr lang="es-ES" b="1" dirty="0" smtClean="0"/>
            </a:br>
            <a:r>
              <a:rPr lang="es-ES" b="1" dirty="0" smtClean="0"/>
              <a:t>desde abajo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822267" cy="6588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/>
          <a:stretch/>
        </p:blipFill>
        <p:spPr>
          <a:xfrm>
            <a:off x="406400" y="2476258"/>
            <a:ext cx="2675466" cy="203936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161</Words>
  <Application>Microsoft Office PowerPoint</Application>
  <PresentationFormat>Panorámica</PresentationFormat>
  <Paragraphs>53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7" baseType="lpstr">
      <vt:lpstr>Arial</vt:lpstr>
      <vt:lpstr>Arial Black</vt:lpstr>
      <vt:lpstr>Arial Narrow</vt:lpstr>
      <vt:lpstr>Arial Rounded MT Bold</vt:lpstr>
      <vt:lpstr>Berlin Sans FB Demi</vt:lpstr>
      <vt:lpstr>Blackadder ITC</vt:lpstr>
      <vt:lpstr>Bodoni MT Condensed</vt:lpstr>
      <vt:lpstr>Bodoni MT Poster Compressed</vt:lpstr>
      <vt:lpstr>Britannic Bold</vt:lpstr>
      <vt:lpstr>Calibri</vt:lpstr>
      <vt:lpstr>Calibri Light</vt:lpstr>
      <vt:lpstr>Copperplate Gothic Light</vt:lpstr>
      <vt:lpstr>Elephant</vt:lpstr>
      <vt:lpstr>Gill Sans MT Condensed</vt:lpstr>
      <vt:lpstr>Gill Sans Ultra Bold Condensed</vt:lpstr>
      <vt:lpstr>Ravie</vt:lpstr>
      <vt:lpstr>Tema de Office</vt:lpstr>
      <vt:lpstr>Presentación de PowerPoint</vt:lpstr>
      <vt:lpstr>Otea la vida de S. Francisco, S. Ignacio…,   </vt:lpstr>
      <vt:lpstr>Examínate y “frena”  este mundo  secularizado</vt:lpstr>
      <vt:lpstr>Ves  haciéndote  interior y profesionalmente</vt:lpstr>
      <vt:lpstr>Las espigas crecerán si las riegas</vt:lpstr>
      <vt:lpstr>EL PAN QUE FUE UN DÍA SEMILLA…</vt:lpstr>
      <vt:lpstr>Presentación de PowerPoint</vt:lpstr>
      <vt:lpstr>SE  FIRME  EN  TUS  SANAS  CREENCIAS</vt:lpstr>
      <vt:lpstr>Las alturas  comienzan desde abajo</vt:lpstr>
      <vt:lpstr>Si has tropezado, mira,  rastrea las causas</vt:lpstr>
      <vt:lpstr>En la familia se va gestando la  F E</vt:lpstr>
      <vt:lpstr>¿Cómo vas a  estar  alegre  si no  dedicas un ratito  a Dios?</vt:lpstr>
      <vt:lpstr>LA COLABORACIÓN ES  V I D A</vt:lpstr>
      <vt:lpstr>S E R V I R,   E S:</vt:lpstr>
      <vt:lpstr>Presentación de PowerPoint</vt:lpstr>
      <vt:lpstr>Si  sientes la voz de DIOS, síguele ayudando a la Humanidad</vt:lpstr>
      <vt:lpstr>LA VACIEDAD DEL SEÑOR ES  DESORIENTACIÓN</vt:lpstr>
      <vt:lpstr>Siente las virtudes de MARÍA, madre de DIOS y nuestra</vt:lpstr>
      <vt:lpstr>Crecerás como persona si  valoras el   O R A R</vt:lpstr>
      <vt:lpstr>Presentación de PowerPoint</vt:lpstr>
      <vt:lpstr>No arreglaremos el mundo si no comienzo yo…</vt:lpstr>
      <vt:lpstr>Si eres  consecuente crecerás  y harás  crecer</vt:lpstr>
      <vt:lpstr>La persona agradecida se hace querer</vt:lpstr>
      <vt:lpstr>Presentación de PowerPoint</vt:lpstr>
      <vt:lpstr>SI QUIERES TRANSMITIR VALORES, SIÉNTELOS</vt:lpstr>
      <vt:lpstr>Todo crecimiento supone un querer y cuidados</vt:lpstr>
      <vt:lpstr>Presentación de PowerPoint</vt:lpstr>
      <vt:lpstr>¿Cómo crecerás si no  dominas el carácter?</vt:lpstr>
      <vt:lpstr>No aprenderás si no estás a t e n t o  y te esfuerzas por  S E R</vt:lpstr>
      <vt:lpstr>Dejemos crecer los  sentimientos  religiosos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45</cp:revision>
  <dcterms:created xsi:type="dcterms:W3CDTF">2015-02-09T12:35:31Z</dcterms:created>
  <dcterms:modified xsi:type="dcterms:W3CDTF">2015-02-24T09:34:48Z</dcterms:modified>
</cp:coreProperties>
</file>