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921A-07C4-4289-AABB-A3DE40884BBF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A712-FF34-4645-8396-3840815E7E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021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921A-07C4-4289-AABB-A3DE40884BBF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A712-FF34-4645-8396-3840815E7E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208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921A-07C4-4289-AABB-A3DE40884BBF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A712-FF34-4645-8396-3840815E7E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4211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921A-07C4-4289-AABB-A3DE40884BBF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A712-FF34-4645-8396-3840815E7E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3394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921A-07C4-4289-AABB-A3DE40884BBF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A712-FF34-4645-8396-3840815E7E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9034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921A-07C4-4289-AABB-A3DE40884BBF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A712-FF34-4645-8396-3840815E7E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7523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921A-07C4-4289-AABB-A3DE40884BBF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A712-FF34-4645-8396-3840815E7E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8794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921A-07C4-4289-AABB-A3DE40884BBF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A712-FF34-4645-8396-3840815E7E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318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921A-07C4-4289-AABB-A3DE40884BBF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A712-FF34-4645-8396-3840815E7E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909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921A-07C4-4289-AABB-A3DE40884BBF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A712-FF34-4645-8396-3840815E7E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302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921A-07C4-4289-AABB-A3DE40884BBF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A712-FF34-4645-8396-3840815E7E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960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1921A-07C4-4289-AABB-A3DE40884BBF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6A712-FF34-4645-8396-3840815E7E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429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5.wdp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6300" cy="6858000"/>
          </a:xfrm>
          <a:prstGeom prst="rect">
            <a:avLst/>
          </a:prstGeom>
        </p:spPr>
      </p:pic>
      <p:sp>
        <p:nvSpPr>
          <p:cNvPr id="6" name="Operación manual 5"/>
          <p:cNvSpPr/>
          <p:nvPr/>
        </p:nvSpPr>
        <p:spPr>
          <a:xfrm>
            <a:off x="6697709" y="342392"/>
            <a:ext cx="5270318" cy="4572000"/>
          </a:xfrm>
          <a:prstGeom prst="flowChartManualOperati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60868" y="126492"/>
            <a:ext cx="9144000" cy="2387600"/>
          </a:xfrm>
        </p:spPr>
        <p:txBody>
          <a:bodyPr>
            <a:normAutofit/>
          </a:bodyPr>
          <a:lstStyle/>
          <a:p>
            <a:r>
              <a:rPr lang="es-ES" b="1" dirty="0" smtClean="0"/>
              <a:t>RESÚMENES: </a:t>
            </a:r>
            <a:br>
              <a:rPr lang="es-ES" b="1" dirty="0" smtClean="0"/>
            </a:br>
            <a:r>
              <a:rPr lang="es-ES" b="1" dirty="0"/>
              <a:t> </a:t>
            </a:r>
            <a:r>
              <a:rPr lang="es-ES" b="1" dirty="0" smtClean="0"/>
              <a:t>HÁBITOS.     </a:t>
            </a: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1" y="1828800"/>
            <a:ext cx="6455664" cy="432612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764443" y="2866166"/>
            <a:ext cx="11368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3.</a:t>
            </a:r>
            <a:endParaRPr lang="es-E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Cerrar llave 7"/>
          <p:cNvSpPr/>
          <p:nvPr/>
        </p:nvSpPr>
        <p:spPr>
          <a:xfrm flipH="1">
            <a:off x="3156266" y="2207207"/>
            <a:ext cx="649306" cy="3114040"/>
          </a:xfrm>
          <a:prstGeom prst="rightBrace">
            <a:avLst>
              <a:gd name="adj1" fmla="val 33398"/>
              <a:gd name="adj2" fmla="val 49412"/>
            </a:avLst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604" y="3344172"/>
            <a:ext cx="798645" cy="98616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4741579" y="4704163"/>
            <a:ext cx="733422" cy="84888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356" y="2207207"/>
            <a:ext cx="798645" cy="99226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66161" y="3344172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/>
              <a:t>1</a:t>
            </a:r>
            <a:endParaRPr lang="es-ES" sz="44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153877" y="2514092"/>
            <a:ext cx="4770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/>
              <a:t>A</a:t>
            </a:r>
          </a:p>
          <a:p>
            <a:endParaRPr lang="es-ES" sz="3600" b="1" dirty="0"/>
          </a:p>
          <a:p>
            <a:r>
              <a:rPr lang="es-ES" sz="3600" b="1" dirty="0" smtClean="0"/>
              <a:t>B</a:t>
            </a:r>
          </a:p>
          <a:p>
            <a:endParaRPr lang="es-ES" sz="3600" b="1" dirty="0" smtClean="0"/>
          </a:p>
          <a:p>
            <a:r>
              <a:rPr lang="es-ES" sz="3600" b="1" dirty="0"/>
              <a:t>C</a:t>
            </a:r>
            <a:endParaRPr lang="es-E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35301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:sndAc>
          <p:stSnd loop="1">
            <p:snd r:embed="rId2" name="05 - adieu lisbon - fado (lisboa antiga).wav"/>
          </p:stSnd>
        </p:sndAc>
      </p:transition>
    </mc:Choice>
    <mc:Fallback xmlns="">
      <p:transition spd="slow">
        <p:sndAc>
          <p:stSnd loop="1">
            <p:snd r:embed="rId6" name="05 - adieu lisbon - fado (lisboa antiga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0"/>
            <a:ext cx="12192000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8342" y="28062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Tw Cen MT Condensed Extra Bold" panose="020B0803020202020204" pitchFamily="34" charset="0"/>
              </a:rPr>
              <a:t>RELACIONA</a:t>
            </a:r>
            <a:br>
              <a:rPr lang="es-ES" b="1" dirty="0" smtClean="0">
                <a:latin typeface="Tw Cen MT Condensed Extra Bold" panose="020B0803020202020204" pitchFamily="34" charset="0"/>
              </a:rPr>
            </a:br>
            <a:r>
              <a:rPr lang="es-ES" b="1" dirty="0" smtClean="0">
                <a:latin typeface="Tw Cen MT Condensed Extra Bold" panose="020B0803020202020204" pitchFamily="34" charset="0"/>
              </a:rPr>
              <a:t>lo </a:t>
            </a:r>
            <a:br>
              <a:rPr lang="es-ES" b="1" dirty="0" smtClean="0">
                <a:latin typeface="Tw Cen MT Condensed Extra Bold" panose="020B0803020202020204" pitchFamily="34" charset="0"/>
              </a:rPr>
            </a:br>
            <a:r>
              <a:rPr lang="es-ES" b="1" dirty="0" smtClean="0">
                <a:latin typeface="Tw Cen MT Condensed Extra Bold" panose="020B0803020202020204" pitchFamily="34" charset="0"/>
              </a:rPr>
              <a:t>ESTUDIADO</a:t>
            </a:r>
            <a:br>
              <a:rPr lang="es-ES" b="1" dirty="0" smtClean="0">
                <a:latin typeface="Tw Cen MT Condensed Extra Bold" panose="020B0803020202020204" pitchFamily="34" charset="0"/>
              </a:rPr>
            </a:br>
            <a:r>
              <a:rPr lang="es-ES" b="1" dirty="0" smtClean="0">
                <a:latin typeface="Tw Cen MT Condensed Extra Bold" panose="020B0803020202020204" pitchFamily="34" charset="0"/>
              </a:rPr>
              <a:t>hoy </a:t>
            </a:r>
            <a:br>
              <a:rPr lang="es-ES" b="1" dirty="0" smtClean="0">
                <a:latin typeface="Tw Cen MT Condensed Extra Bold" panose="020B0803020202020204" pitchFamily="34" charset="0"/>
              </a:rPr>
            </a:br>
            <a:r>
              <a:rPr lang="es-ES" b="1" dirty="0" smtClean="0">
                <a:latin typeface="Tw Cen MT Condensed Extra Bold" panose="020B0803020202020204" pitchFamily="34" charset="0"/>
              </a:rPr>
              <a:t>con lo</a:t>
            </a:r>
            <a:br>
              <a:rPr lang="es-ES" b="1" dirty="0" smtClean="0">
                <a:latin typeface="Tw Cen MT Condensed Extra Bold" panose="020B0803020202020204" pitchFamily="34" charset="0"/>
              </a:rPr>
            </a:br>
            <a:r>
              <a:rPr lang="es-ES" b="1" dirty="0" smtClean="0">
                <a:latin typeface="Tw Cen MT Condensed Extra Bold" panose="020B0803020202020204" pitchFamily="34" charset="0"/>
              </a:rPr>
              <a:t>ANTERIOR</a:t>
            </a:r>
            <a:endParaRPr lang="es-ES" b="1" dirty="0">
              <a:latin typeface="Tw Cen MT Condensed Extra Bold" panose="020B0803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7958" r="4725" b="25717"/>
          <a:stretch/>
        </p:blipFill>
        <p:spPr>
          <a:xfrm>
            <a:off x="3477985" y="286313"/>
            <a:ext cx="8365672" cy="51449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60" r="16575"/>
          <a:stretch/>
        </p:blipFill>
        <p:spPr>
          <a:xfrm>
            <a:off x="5867398" y="3469080"/>
            <a:ext cx="3657601" cy="34816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8055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5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6419" y="2687112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NO</a:t>
            </a:r>
            <a:b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DIVAGUES</a:t>
            </a:r>
            <a:endParaRPr lang="es-E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21768" y="500022"/>
            <a:ext cx="1874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LEÍDO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009321" y="2673038"/>
            <a:ext cx="34038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APUNTADO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009321" y="4745315"/>
            <a:ext cx="3204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REPASADO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errar llave 7"/>
          <p:cNvSpPr/>
          <p:nvPr/>
        </p:nvSpPr>
        <p:spPr>
          <a:xfrm flipH="1">
            <a:off x="2524640" y="600761"/>
            <a:ext cx="1720787" cy="5016268"/>
          </a:xfrm>
          <a:prstGeom prst="rightBrace">
            <a:avLst>
              <a:gd name="adj1" fmla="val 19510"/>
              <a:gd name="adj2" fmla="val 4889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8"/>
          <a:stretch/>
        </p:blipFill>
        <p:spPr>
          <a:xfrm>
            <a:off x="7681234" y="2326560"/>
            <a:ext cx="3020785" cy="1585376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r="5758"/>
          <a:stretch/>
        </p:blipFill>
        <p:spPr>
          <a:xfrm>
            <a:off x="6440577" y="191162"/>
            <a:ext cx="3773776" cy="1751756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252" y="4377117"/>
            <a:ext cx="3049361" cy="1913581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579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3820" y="295783"/>
            <a:ext cx="11620500" cy="1325563"/>
          </a:xfrm>
        </p:spPr>
        <p:txBody>
          <a:bodyPr>
            <a:noAutofit/>
          </a:bodyPr>
          <a:lstStyle/>
          <a:p>
            <a:r>
              <a:rPr lang="es-ES" dirty="0" smtClean="0">
                <a:latin typeface="Gill Sans Ultra Bold Condensed" panose="020B0A06020104020203" pitchFamily="34" charset="0"/>
              </a:rPr>
              <a:t>ELIJE un LUGAR ADECUADO para ESTUDIAR</a:t>
            </a:r>
            <a:endParaRPr lang="es-ES" dirty="0">
              <a:latin typeface="Gill Sans Ultra Bold Condensed" panose="020B0A06020104020203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6153" r="3631" b="6121"/>
          <a:stretch/>
        </p:blipFill>
        <p:spPr>
          <a:xfrm rot="10800000">
            <a:off x="1744434" y="1469571"/>
            <a:ext cx="10161815" cy="50618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20" y="1773124"/>
            <a:ext cx="4217315" cy="410385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266" y="1773123"/>
            <a:ext cx="5994852" cy="410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97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27957" y="2220685"/>
            <a:ext cx="3048000" cy="6041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321" y="938338"/>
            <a:ext cx="7813222" cy="521753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27957" y="3362891"/>
            <a:ext cx="4288972" cy="5233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7957" y="270011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AL ACABAR</a:t>
            </a:r>
            <a:br>
              <a:rPr lang="es-ES" b="1" dirty="0" smtClean="0"/>
            </a:br>
            <a:r>
              <a:rPr lang="es-ES" b="1" dirty="0" smtClean="0"/>
              <a:t>TU ESTUDIO,</a:t>
            </a:r>
            <a:br>
              <a:rPr lang="es-ES" b="1" dirty="0" smtClean="0"/>
            </a:br>
            <a:r>
              <a:rPr lang="es-ES" b="1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DÉJALO</a:t>
            </a:r>
            <a:r>
              <a:rPr lang="es-ES" b="1" dirty="0" smtClean="0"/>
              <a:t> </a:t>
            </a:r>
            <a:br>
              <a:rPr lang="es-ES" b="1" dirty="0" smtClean="0"/>
            </a:br>
            <a:r>
              <a:rPr lang="es-ES" b="1" dirty="0" smtClean="0"/>
              <a:t>TODO</a:t>
            </a:r>
            <a:br>
              <a:rPr lang="es-ES" b="1" dirty="0" smtClean="0"/>
            </a:br>
            <a:r>
              <a:rPr lang="es-ES" b="1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ORDENADO,</a:t>
            </a:r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/>
              <a:t>LO</a:t>
            </a:r>
            <a:br>
              <a:rPr lang="es-ES" b="1" dirty="0" smtClean="0"/>
            </a:br>
            <a:r>
              <a:rPr lang="es-ES" b="1" dirty="0" smtClean="0"/>
              <a:t>AGRADECERÁS</a:t>
            </a:r>
            <a:br>
              <a:rPr lang="es-ES" b="1" dirty="0" smtClean="0"/>
            </a:br>
            <a:r>
              <a:rPr lang="es-ES" b="1" dirty="0" smtClean="0"/>
              <a:t>MAÑANA</a:t>
            </a:r>
            <a:endParaRPr lang="es-ES" b="1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14" y="240568"/>
            <a:ext cx="1600200" cy="2459542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37924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171" y="2766218"/>
            <a:ext cx="3292929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ANTES DE</a:t>
            </a:r>
            <a:br>
              <a:rPr lang="es-ES" b="1" dirty="0" smtClean="0"/>
            </a:br>
            <a:r>
              <a:rPr lang="es-ES" b="1" dirty="0" smtClean="0"/>
              <a:t>SENTARTE</a:t>
            </a:r>
            <a:br>
              <a:rPr lang="es-ES" b="1" dirty="0" smtClean="0"/>
            </a:br>
            <a:r>
              <a:rPr lang="es-ES" b="1" dirty="0" smtClean="0"/>
              <a:t>PREPARA </a:t>
            </a:r>
            <a:br>
              <a:rPr lang="es-ES" b="1" dirty="0" smtClean="0"/>
            </a:br>
            <a:r>
              <a:rPr lang="es-ES" b="1" dirty="0" smtClean="0"/>
              <a:t>TODOS</a:t>
            </a:r>
            <a:br>
              <a:rPr lang="es-ES" b="1" dirty="0" smtClean="0"/>
            </a:br>
            <a:r>
              <a:rPr lang="es-ES" b="1" dirty="0" smtClean="0"/>
              <a:t>LOS</a:t>
            </a:r>
            <a:br>
              <a:rPr lang="es-ES" b="1" dirty="0" smtClean="0"/>
            </a:br>
            <a:r>
              <a:rPr lang="es-ES" b="1" dirty="0" smtClean="0"/>
              <a:t>ELEMENTOS</a:t>
            </a:r>
            <a:br>
              <a:rPr lang="es-ES" b="1" dirty="0" smtClean="0"/>
            </a:br>
            <a:r>
              <a:rPr lang="es-ES" b="1" dirty="0" smtClean="0"/>
              <a:t>DE ESTUDIO</a:t>
            </a:r>
            <a:br>
              <a:rPr lang="es-ES" b="1" dirty="0" smtClean="0"/>
            </a:br>
            <a:r>
              <a:rPr lang="es-ES" b="1" dirty="0" smtClean="0"/>
              <a:t>Y EXÁMENES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6" t="23461" r="8246" b="7894"/>
          <a:stretch/>
        </p:blipFill>
        <p:spPr>
          <a:xfrm>
            <a:off x="5185609" y="656597"/>
            <a:ext cx="6845969" cy="55448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7"/>
          <a:stretch/>
        </p:blipFill>
        <p:spPr>
          <a:xfrm>
            <a:off x="2759498" y="1449739"/>
            <a:ext cx="2316429" cy="222250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 flipH="1">
            <a:off x="867516" y="153032"/>
            <a:ext cx="804280" cy="8102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967802" y="234980"/>
            <a:ext cx="6527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933786" y="259764"/>
            <a:ext cx="24808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(22 horas p. m.)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 flipH="1" flipV="1">
            <a:off x="1671797" y="844541"/>
            <a:ext cx="2552962" cy="853648"/>
          </a:xfrm>
          <a:prstGeom prst="straightConnector1">
            <a:avLst/>
          </a:prstGeom>
          <a:ln w="57150">
            <a:solidFill>
              <a:schemeClr val="bg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428171" y="1698189"/>
            <a:ext cx="14006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5278056" y="1562583"/>
            <a:ext cx="3657600" cy="231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130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squina doblada 7"/>
          <p:cNvSpPr/>
          <p:nvPr/>
        </p:nvSpPr>
        <p:spPr>
          <a:xfrm>
            <a:off x="235527" y="414111"/>
            <a:ext cx="11360728" cy="5778871"/>
          </a:xfrm>
          <a:prstGeom prst="foldedCorner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6314" y="414111"/>
            <a:ext cx="10515600" cy="1325563"/>
          </a:xfrm>
        </p:spPr>
        <p:txBody>
          <a:bodyPr/>
          <a:lstStyle/>
          <a:p>
            <a:r>
              <a:rPr lang="es-ES" b="1" dirty="0" smtClean="0"/>
              <a:t>NO OLVIDES:</a:t>
            </a:r>
            <a:endParaRPr lang="es-ES" b="1" dirty="0"/>
          </a:p>
        </p:txBody>
      </p:sp>
      <p:sp>
        <p:nvSpPr>
          <p:cNvPr id="5" name="Rectángulo 4"/>
          <p:cNvSpPr/>
          <p:nvPr/>
        </p:nvSpPr>
        <p:spPr>
          <a:xfrm>
            <a:off x="655422" y="1414534"/>
            <a:ext cx="2281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Lápiz.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1244" y="2337864"/>
            <a:ext cx="486274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Papel para</a:t>
            </a:r>
          </a:p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esquemas</a:t>
            </a:r>
          </a:p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y resúmenes.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86" y="962846"/>
            <a:ext cx="4308764" cy="4437304"/>
          </a:xfrm>
          <a:prstGeom prst="rect">
            <a:avLst/>
          </a:prstGeom>
        </p:spPr>
      </p:pic>
      <p:sp>
        <p:nvSpPr>
          <p:cNvPr id="16" name="Abrir llave 15"/>
          <p:cNvSpPr/>
          <p:nvPr/>
        </p:nvSpPr>
        <p:spPr>
          <a:xfrm rot="570835">
            <a:off x="6596853" y="1903890"/>
            <a:ext cx="512618" cy="2133600"/>
          </a:xfrm>
          <a:prstGeom prst="leftBrace">
            <a:avLst>
              <a:gd name="adj1" fmla="val 37207"/>
              <a:gd name="adj2" fmla="val 3955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Abrir llave 16"/>
          <p:cNvSpPr/>
          <p:nvPr/>
        </p:nvSpPr>
        <p:spPr>
          <a:xfrm>
            <a:off x="7985194" y="1739675"/>
            <a:ext cx="209421" cy="934252"/>
          </a:xfrm>
          <a:prstGeom prst="leftBrace">
            <a:avLst>
              <a:gd name="adj1" fmla="val 28917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Abrir llave 17"/>
          <p:cNvSpPr/>
          <p:nvPr/>
        </p:nvSpPr>
        <p:spPr>
          <a:xfrm>
            <a:off x="8069924" y="3006436"/>
            <a:ext cx="249381" cy="845128"/>
          </a:xfrm>
          <a:prstGeom prst="leftBrace">
            <a:avLst>
              <a:gd name="adj1" fmla="val 38997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7400481" y="1892175"/>
            <a:ext cx="3674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7303876" y="3181498"/>
            <a:ext cx="3674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236869" y="2637750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3" name="Conector recto 22"/>
          <p:cNvCxnSpPr/>
          <p:nvPr/>
        </p:nvCxnSpPr>
        <p:spPr>
          <a:xfrm>
            <a:off x="8319305" y="1876198"/>
            <a:ext cx="6445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8319305" y="2153785"/>
            <a:ext cx="6445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8319305" y="2415395"/>
            <a:ext cx="6445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8641598" y="3160970"/>
            <a:ext cx="1028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>
            <a:off x="8319305" y="3429000"/>
            <a:ext cx="1351168" cy="141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>
            <a:off x="8717945" y="3709706"/>
            <a:ext cx="92289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ángulo 34"/>
          <p:cNvSpPr/>
          <p:nvPr/>
        </p:nvSpPr>
        <p:spPr>
          <a:xfrm>
            <a:off x="8257783" y="2497218"/>
            <a:ext cx="359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8257783" y="3045953"/>
            <a:ext cx="359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8" name="Conector recto 37"/>
          <p:cNvCxnSpPr/>
          <p:nvPr/>
        </p:nvCxnSpPr>
        <p:spPr>
          <a:xfrm>
            <a:off x="8681342" y="2637750"/>
            <a:ext cx="8903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8230960" y="1971043"/>
            <a:ext cx="359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7845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22667" cy="6762750"/>
          </a:xfrm>
          <a:prstGeom prst="rect">
            <a:avLst/>
          </a:prstGeom>
        </p:spPr>
      </p:pic>
      <p:sp>
        <p:nvSpPr>
          <p:cNvPr id="7" name="Esquina doblada 6"/>
          <p:cNvSpPr/>
          <p:nvPr/>
        </p:nvSpPr>
        <p:spPr>
          <a:xfrm>
            <a:off x="406400" y="993422"/>
            <a:ext cx="11130844" cy="4842934"/>
          </a:xfrm>
          <a:prstGeom prst="foldedCorner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6851374" y="2305878"/>
            <a:ext cx="3657600" cy="55659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25874" y="2752107"/>
            <a:ext cx="4038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Rounded MT Bold" panose="020F0704030504030204" pitchFamily="34" charset="0"/>
              </a:rPr>
              <a:t>Lee en SILENCIO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toda la lección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>
                <a:latin typeface="Arial Rounded MT Bold" panose="020F0704030504030204" pitchFamily="34" charset="0"/>
              </a:rPr>
              <a:t/>
            </a:r>
            <a:br>
              <a:rPr lang="es-ES" dirty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antes de 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estudiarla</a:t>
            </a:r>
            <a:endParaRPr lang="es-ES" dirty="0">
              <a:latin typeface="Arial Rounded MT Bold" panose="020F07040305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18" y="1672435"/>
            <a:ext cx="5201355" cy="348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287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245706" y="2967335"/>
            <a:ext cx="97006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ANALIZA los GRÁFICOS e ILUSTRACIONES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7" t="5187" r="2348" b="2484"/>
          <a:stretch/>
        </p:blipFill>
        <p:spPr>
          <a:xfrm>
            <a:off x="276034" y="131033"/>
            <a:ext cx="5751444" cy="283630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06" y="4044106"/>
            <a:ext cx="3048000" cy="23526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471" y="430376"/>
            <a:ext cx="3350536" cy="222962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4" t="3454" b="12454"/>
          <a:stretch/>
        </p:blipFill>
        <p:spPr>
          <a:xfrm>
            <a:off x="6294783" y="3617843"/>
            <a:ext cx="4982817" cy="308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73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0" y="365124"/>
            <a:ext cx="11038115" cy="5970361"/>
          </a:xfrm>
          <a:prstGeom prst="rect">
            <a:avLst/>
          </a:prstGeom>
        </p:spPr>
      </p:pic>
      <p:sp>
        <p:nvSpPr>
          <p:cNvPr id="10" name="Flecha derecha 9"/>
          <p:cNvSpPr/>
          <p:nvPr/>
        </p:nvSpPr>
        <p:spPr>
          <a:xfrm>
            <a:off x="828988" y="1418492"/>
            <a:ext cx="2334149" cy="861654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derecha 8"/>
          <p:cNvSpPr/>
          <p:nvPr/>
        </p:nvSpPr>
        <p:spPr>
          <a:xfrm rot="10800000" flipH="1">
            <a:off x="828989" y="3605708"/>
            <a:ext cx="3955291" cy="92612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3337" y="25749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En la</a:t>
            </a:r>
            <a:br>
              <a:rPr lang="es-ES" b="1" dirty="0" smtClean="0"/>
            </a:br>
            <a:r>
              <a:rPr lang="es-ES" b="1" dirty="0" smtClean="0"/>
              <a:t>lectura</a:t>
            </a:r>
            <a:br>
              <a:rPr lang="es-ES" b="1" dirty="0" smtClean="0"/>
            </a:br>
            <a:r>
              <a:rPr lang="es-ES" b="1" dirty="0" smtClean="0"/>
              <a:t>ves</a:t>
            </a:r>
            <a:br>
              <a:rPr lang="es-ES" b="1" dirty="0" smtClean="0"/>
            </a:br>
            <a:r>
              <a:rPr lang="es-ES" b="1" dirty="0" smtClean="0"/>
              <a:t>viendo</a:t>
            </a:r>
            <a:br>
              <a:rPr lang="es-ES" b="1" dirty="0" smtClean="0"/>
            </a:br>
            <a:r>
              <a:rPr lang="es-ES" b="1" dirty="0" smtClean="0"/>
              <a:t>las</a:t>
            </a:r>
            <a:br>
              <a:rPr lang="es-ES" b="1" dirty="0" smtClean="0"/>
            </a:br>
            <a:r>
              <a:rPr lang="es-ES" b="1" dirty="0" smtClean="0"/>
              <a:t>ilustraciones,</a:t>
            </a:r>
            <a:br>
              <a:rPr lang="es-ES" b="1" dirty="0" smtClean="0"/>
            </a:br>
            <a:r>
              <a:rPr lang="es-ES" b="1" dirty="0" smtClean="0"/>
              <a:t>te</a:t>
            </a:r>
            <a:br>
              <a:rPr lang="es-ES" b="1" dirty="0" smtClean="0"/>
            </a:br>
            <a:r>
              <a:rPr lang="es-ES" b="1" dirty="0" smtClean="0"/>
              <a:t>ayudarán</a:t>
            </a: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0"/>
          <a:stretch/>
        </p:blipFill>
        <p:spPr>
          <a:xfrm>
            <a:off x="5229430" y="3305908"/>
            <a:ext cx="6047232" cy="28043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2"/>
          <a:stretch/>
        </p:blipFill>
        <p:spPr>
          <a:xfrm>
            <a:off x="3163137" y="581154"/>
            <a:ext cx="6096000" cy="30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03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62503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18930" y="882306"/>
            <a:ext cx="11234530" cy="6019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81088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TE RECUERDO: </a:t>
            </a:r>
            <a:b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/>
              <a:t>Subraya los conceptos </a:t>
            </a:r>
            <a:r>
              <a:rPr lang="es-ES" b="1" u="sng" dirty="0" smtClean="0"/>
              <a:t>IMPORTANTES</a:t>
            </a:r>
            <a:br>
              <a:rPr lang="es-ES" b="1" u="sng" dirty="0" smtClean="0"/>
            </a:br>
            <a:endParaRPr lang="es-ES" b="1" u="sng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503" y="3700206"/>
            <a:ext cx="4342297" cy="28719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0" y="2558246"/>
            <a:ext cx="5474100" cy="35714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22848" r="13448" b="44075"/>
          <a:stretch/>
        </p:blipFill>
        <p:spPr>
          <a:xfrm>
            <a:off x="6336195" y="1787839"/>
            <a:ext cx="5507421" cy="1540814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6802628" y="3700206"/>
            <a:ext cx="4907591" cy="31577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>
            <a:off x="6519981" y="3700206"/>
            <a:ext cx="4833819" cy="303980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310950" y="3401509"/>
            <a:ext cx="2196089" cy="26913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Left">
              <a:avLst>
                <a:gd name="adj" fmla="val 14153"/>
              </a:avLst>
            </a:prstTxWarp>
            <a:spAutoFit/>
          </a:bodyPr>
          <a:lstStyle/>
          <a:p>
            <a:pPr algn="ctr"/>
            <a:r>
              <a:rPr lang="es-ES" sz="9600" b="0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SÍ</a:t>
            </a:r>
            <a:endParaRPr lang="es-ES" sz="96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9572543" y="4631661"/>
            <a:ext cx="20201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¡NO!</a:t>
            </a:r>
            <a:endParaRPr lang="es-ES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7614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6112" cy="68580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12064" y="4334256"/>
            <a:ext cx="11679936" cy="841248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512064" y="1421887"/>
            <a:ext cx="11679936" cy="790961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88" y="352724"/>
            <a:ext cx="7165848" cy="5706184"/>
          </a:xfrm>
          <a:prstGeom prst="rect">
            <a:avLst/>
          </a:prstGeom>
        </p:spPr>
      </p:pic>
      <p:sp>
        <p:nvSpPr>
          <p:cNvPr id="9" name="Trapecio 8"/>
          <p:cNvSpPr/>
          <p:nvPr/>
        </p:nvSpPr>
        <p:spPr>
          <a:xfrm flipH="1">
            <a:off x="6765345" y="3789712"/>
            <a:ext cx="3165038" cy="1572768"/>
          </a:xfrm>
          <a:prstGeom prst="trapezoi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6760" y="268933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 </a:t>
            </a:r>
            <a:b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60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PLANIFICAS </a:t>
            </a:r>
            <a:br>
              <a:rPr lang="es-ES" sz="60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EL </a:t>
            </a:r>
            <a:b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TIEMPO </a:t>
            </a:r>
            <a:b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 </a:t>
            </a:r>
            <a:b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ESTUDIO</a:t>
            </a:r>
            <a:b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60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RENDIRÁS</a:t>
            </a:r>
            <a:br>
              <a:rPr lang="es-ES" sz="60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MÁS</a:t>
            </a:r>
            <a:endParaRPr lang="es-ES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947607" y="3608154"/>
            <a:ext cx="26706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 de</a:t>
            </a:r>
          </a:p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ESTUDIO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639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69" y="507729"/>
            <a:ext cx="10409084" cy="585511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084" y="331874"/>
            <a:ext cx="10515600" cy="1325563"/>
          </a:xfrm>
        </p:spPr>
        <p:txBody>
          <a:bodyPr/>
          <a:lstStyle/>
          <a:p>
            <a:r>
              <a:rPr lang="es-ES" b="1" dirty="0" smtClean="0"/>
              <a:t>SUBRAYA,  SÍ,  PERO   </a:t>
            </a:r>
            <a:r>
              <a:rPr lang="es-ES" b="1" u="sng" dirty="0" smtClean="0"/>
              <a:t>F Í J A T E    B I E N.</a:t>
            </a:r>
            <a:endParaRPr lang="es-ES" b="1" u="sng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15172" r="14412" b="16016"/>
          <a:stretch/>
        </p:blipFill>
        <p:spPr>
          <a:xfrm rot="21044792">
            <a:off x="1347884" y="2631454"/>
            <a:ext cx="4574054" cy="2780580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t="6284" r="3104" b="5440"/>
          <a:stretch/>
        </p:blipFill>
        <p:spPr>
          <a:xfrm>
            <a:off x="6726621" y="1657437"/>
            <a:ext cx="4010270" cy="4534621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 flipV="1">
            <a:off x="8860221" y="5213131"/>
            <a:ext cx="882869" cy="105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8849710" y="5507421"/>
            <a:ext cx="704193" cy="105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8860221" y="5845784"/>
            <a:ext cx="8933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/>
          <p:cNvSpPr/>
          <p:nvPr/>
        </p:nvSpPr>
        <p:spPr>
          <a:xfrm>
            <a:off x="1030131" y="1470028"/>
            <a:ext cx="39995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u="sng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Piensa </a:t>
            </a:r>
            <a:r>
              <a:rPr lang="es-ES" sz="32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bien </a:t>
            </a:r>
            <a:r>
              <a:rPr lang="es-ES" sz="3200" b="1" u="sng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antes</a:t>
            </a:r>
            <a:endParaRPr lang="es-ES" sz="32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268385" y="1470028"/>
            <a:ext cx="3523019" cy="57659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968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136" y="256032"/>
            <a:ext cx="11721883" cy="64129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44" y="1151452"/>
            <a:ext cx="7360027" cy="528347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4360" y="85345"/>
            <a:ext cx="12310872" cy="1368454"/>
          </a:xfrm>
        </p:spPr>
        <p:txBody>
          <a:bodyPr/>
          <a:lstStyle/>
          <a:p>
            <a:r>
              <a:rPr lang="es-ES" b="1" dirty="0" smtClean="0"/>
              <a:t>En tus estudios ten muy cerca el </a:t>
            </a:r>
            <a:r>
              <a:rPr lang="es-E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DICCIONARIO</a:t>
            </a:r>
            <a:endParaRPr lang="es-ES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5" t="38594" r="15992" b="8383"/>
          <a:stretch/>
        </p:blipFill>
        <p:spPr>
          <a:xfrm>
            <a:off x="6096000" y="1438777"/>
            <a:ext cx="3474720" cy="1990223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6" name="Flecha curvada hacia la izquierda 5"/>
          <p:cNvSpPr/>
          <p:nvPr/>
        </p:nvSpPr>
        <p:spPr>
          <a:xfrm rot="2199289">
            <a:off x="10163439" y="2562712"/>
            <a:ext cx="1140003" cy="2138651"/>
          </a:xfrm>
          <a:prstGeom prst="curvedLeftArrow">
            <a:avLst/>
          </a:prstGeom>
          <a:solidFill>
            <a:srgbClr val="FF0000"/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04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" y="594658"/>
            <a:ext cx="10900229" cy="565785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sp>
        <p:nvSpPr>
          <p:cNvPr id="7" name="Rectángulo 6"/>
          <p:cNvSpPr/>
          <p:nvPr/>
        </p:nvSpPr>
        <p:spPr>
          <a:xfrm>
            <a:off x="5196114" y="3087967"/>
            <a:ext cx="6139543" cy="671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846660" y="978878"/>
            <a:ext cx="9424632" cy="1754326"/>
          </a:xfrm>
          <a:prstGeom prst="rect">
            <a:avLst/>
          </a:prstGeom>
          <a:noFill/>
          <a:ln w="57150">
            <a:solidFill>
              <a:srgbClr val="FF0000"/>
            </a:solidFill>
            <a:prstDash val="lgDash"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PALABRA que No entiendas bien,</a:t>
            </a:r>
          </a:p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 E P I T O</a:t>
            </a:r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 entérate bien,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134316" y="2880249"/>
            <a:ext cx="6248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omprenderás mejor;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79845" y="4784734"/>
            <a:ext cx="61171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dquiere este hábito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" b="10730"/>
          <a:stretch/>
        </p:blipFill>
        <p:spPr>
          <a:xfrm>
            <a:off x="7346269" y="3933371"/>
            <a:ext cx="3307217" cy="2017486"/>
          </a:xfrm>
          <a:prstGeom prst="rect">
            <a:avLst/>
          </a:prstGeom>
        </p:spPr>
      </p:pic>
      <p:sp>
        <p:nvSpPr>
          <p:cNvPr id="10" name="Flecha doblada 9"/>
          <p:cNvSpPr/>
          <p:nvPr/>
        </p:nvSpPr>
        <p:spPr>
          <a:xfrm rot="16014677" flipH="1">
            <a:off x="3377123" y="3245744"/>
            <a:ext cx="1322568" cy="1375255"/>
          </a:xfrm>
          <a:prstGeom prst="bentArrow">
            <a:avLst/>
          </a:prstGeom>
          <a:solidFill>
            <a:srgbClr val="FF0000"/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7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806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41808" y="262181"/>
            <a:ext cx="10708381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Left">
              <a:avLst>
                <a:gd name="adj" fmla="val 24350"/>
              </a:avLst>
            </a:prstTxWarp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SI HICISTE </a:t>
            </a:r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BIEN </a:t>
            </a:r>
            <a:r>
              <a:rPr lang="es-ES" sz="5400" b="1" u="sng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TUS</a:t>
            </a:r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RESÚMENES</a:t>
            </a:r>
          </a:p>
          <a:p>
            <a:pPr algn="ctr"/>
            <a:r>
              <a:rPr lang="es-E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TE</a:t>
            </a:r>
            <a:r>
              <a:rPr lang="es-E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AYUDARÁN MUCHO</a:t>
            </a:r>
          </a:p>
          <a:p>
            <a:pPr algn="ctr"/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 EXÁMENES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1" y="3109686"/>
            <a:ext cx="7161968" cy="3363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t="6081" r="3732" b="20744"/>
          <a:stretch/>
        </p:blipFill>
        <p:spPr>
          <a:xfrm>
            <a:off x="741808" y="2659118"/>
            <a:ext cx="3651516" cy="264860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6469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986"/>
            <a:ext cx="12192000" cy="693598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12941" r="7268" b="4412"/>
          <a:stretch/>
        </p:blipFill>
        <p:spPr>
          <a:xfrm>
            <a:off x="4692410" y="4509324"/>
            <a:ext cx="3663618" cy="202004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Engravers MT" panose="02090707080505020304" pitchFamily="18" charset="0"/>
              </a:rPr>
              <a:t>NO LO OLVIDES:</a:t>
            </a:r>
            <a:endParaRPr lang="es-ES" b="1" dirty="0">
              <a:latin typeface="Engravers MT" panose="020907070805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94604" y="1690688"/>
            <a:ext cx="3268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OBSERVAR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94604" y="2776133"/>
            <a:ext cx="4124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SELECCIONAR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94604" y="3861578"/>
            <a:ext cx="2980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APUNTAR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94604" y="5072529"/>
            <a:ext cx="2782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REPASAR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7" t="41333" r="2333" b="15316"/>
          <a:stretch/>
        </p:blipFill>
        <p:spPr>
          <a:xfrm>
            <a:off x="7772400" y="182327"/>
            <a:ext cx="3794760" cy="13932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3" b="5164"/>
          <a:stretch/>
        </p:blipFill>
        <p:spPr>
          <a:xfrm>
            <a:off x="5427746" y="1554479"/>
            <a:ext cx="2982428" cy="15650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380" y="3053461"/>
            <a:ext cx="3606800" cy="1561019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V="1">
            <a:off x="3462999" y="974558"/>
            <a:ext cx="4947175" cy="8662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V="1">
            <a:off x="4499811" y="2887579"/>
            <a:ext cx="2153652" cy="4211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V="1">
            <a:off x="3272589" y="3699463"/>
            <a:ext cx="5083439" cy="5236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1467853" y="5995859"/>
            <a:ext cx="484872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2779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9144" y="357917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Si en una</a:t>
            </a:r>
            <a:br>
              <a:rPr lang="es-ES" b="1" dirty="0" smtClean="0"/>
            </a:br>
            <a:r>
              <a:rPr lang="es-ES" b="1" dirty="0" smtClean="0"/>
              <a:t>conversación</a:t>
            </a:r>
            <a:br>
              <a:rPr lang="es-ES" b="1" dirty="0" smtClean="0"/>
            </a:br>
            <a:r>
              <a:rPr lang="es-ES" b="1" dirty="0" smtClean="0"/>
              <a:t>oyes una</a:t>
            </a:r>
            <a:br>
              <a:rPr lang="es-ES" b="1" dirty="0" smtClean="0"/>
            </a:br>
            <a:r>
              <a:rPr lang="es-ES" b="1" dirty="0" smtClean="0"/>
              <a:t>palabra</a:t>
            </a:r>
            <a:r>
              <a:rPr lang="es-ES" b="1" dirty="0"/>
              <a:t> </a:t>
            </a:r>
            <a:r>
              <a:rPr lang="es-ES" b="1" dirty="0" smtClean="0"/>
              <a:t>que</a:t>
            </a:r>
            <a:br>
              <a:rPr lang="es-ES" b="1" dirty="0" smtClean="0"/>
            </a:br>
            <a:r>
              <a:rPr lang="es-ES" b="1" dirty="0" smtClean="0"/>
              <a:t>no entiendas,</a:t>
            </a:r>
            <a:br>
              <a:rPr lang="es-ES" b="1" dirty="0" smtClean="0"/>
            </a:br>
            <a:r>
              <a:rPr lang="es-ES" b="1" dirty="0" smtClean="0"/>
              <a:t>al llegar</a:t>
            </a:r>
            <a:br>
              <a:rPr lang="es-ES" b="1" dirty="0" smtClean="0"/>
            </a:br>
            <a:r>
              <a:rPr lang="es-ES" b="1" dirty="0" smtClean="0"/>
              <a:t>a casa:</a:t>
            </a:r>
            <a:br>
              <a:rPr lang="es-ES" b="1" dirty="0" smtClean="0"/>
            </a:br>
            <a:r>
              <a:rPr lang="es-ES" dirty="0" smtClean="0">
                <a:latin typeface="Arial Black" panose="020B0A04020102020204" pitchFamily="34" charset="0"/>
              </a:rPr>
              <a:t>D I C </a:t>
            </a:r>
            <a:r>
              <a:rPr lang="es-ES" dirty="0" err="1">
                <a:latin typeface="Arial Black" panose="020B0A04020102020204" pitchFamily="34" charset="0"/>
              </a:rPr>
              <a:t>C</a:t>
            </a:r>
            <a:r>
              <a:rPr lang="es-ES" dirty="0" smtClean="0">
                <a:latin typeface="Arial Black" panose="020B0A04020102020204" pitchFamily="34" charset="0"/>
              </a:rPr>
              <a:t> I O N A R I O</a:t>
            </a:r>
            <a:br>
              <a:rPr lang="es-ES" dirty="0" smtClean="0">
                <a:latin typeface="Arial Black" panose="020B0A04020102020204" pitchFamily="34" charset="0"/>
              </a:rPr>
            </a:br>
            <a:endParaRPr lang="es-ES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796" y="427703"/>
            <a:ext cx="7849092" cy="469981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485231" y="796209"/>
            <a:ext cx="2439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Atenuar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117698" y="615532"/>
            <a:ext cx="3281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Al</a:t>
            </a:r>
            <a:r>
              <a:rPr lang="es-E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enación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698743" y="187625"/>
            <a:ext cx="1840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Obvio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399366" y="4578015"/>
            <a:ext cx="7553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es-E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1818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91883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296" y="493594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TUS DISTRACCIONES</a:t>
            </a:r>
            <a:br>
              <a:rPr lang="es-ES" b="1" dirty="0" smtClean="0"/>
            </a:br>
            <a:r>
              <a:rPr lang="es-ES" b="1" dirty="0"/>
              <a:t> </a:t>
            </a:r>
            <a:r>
              <a:rPr lang="es-ES" b="1" dirty="0" smtClean="0"/>
              <a:t>               EN LA CLASE</a:t>
            </a:r>
            <a:br>
              <a:rPr lang="es-ES" b="1" dirty="0" smtClean="0"/>
            </a:br>
            <a:r>
              <a:rPr lang="es-ES" b="1" dirty="0"/>
              <a:t> </a:t>
            </a:r>
            <a:r>
              <a:rPr lang="es-ES" b="1" dirty="0" smtClean="0"/>
              <a:t>                             TE HACEN EMPOBRECER</a:t>
            </a:r>
            <a:br>
              <a:rPr lang="es-ES" b="1" dirty="0" smtClean="0"/>
            </a:br>
            <a:r>
              <a:rPr lang="es-ES" b="1" dirty="0"/>
              <a:t> </a:t>
            </a:r>
            <a:r>
              <a:rPr lang="es-ES" b="1" dirty="0" smtClean="0"/>
              <a:t>                                                   EL APRENDIZAJE</a:t>
            </a: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96" y="419398"/>
            <a:ext cx="6686476" cy="4862389"/>
          </a:xfrm>
          <a:prstGeom prst="cloud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78"/>
          <a:stretch/>
        </p:blipFill>
        <p:spPr>
          <a:xfrm>
            <a:off x="2358316" y="120291"/>
            <a:ext cx="2981780" cy="2347681"/>
          </a:xfrm>
          <a:prstGeom prst="cloud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150090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526" y="0"/>
            <a:ext cx="12344400" cy="6943725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2341268" y="2089511"/>
            <a:ext cx="685711" cy="4247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1308" y="348449"/>
            <a:ext cx="11162399" cy="1325563"/>
          </a:xfrm>
        </p:spPr>
        <p:txBody>
          <a:bodyPr/>
          <a:lstStyle/>
          <a:p>
            <a:r>
              <a:rPr lang="es-ES" b="1" dirty="0" smtClean="0"/>
              <a:t>TE ACONSEJO, ¿QUIERES COMPRENDER?,</a:t>
            </a:r>
            <a:br>
              <a:rPr lang="es-ES" b="1" dirty="0" smtClean="0"/>
            </a:br>
            <a:r>
              <a:rPr lang="es-ES" b="1" dirty="0" smtClean="0"/>
              <a:t>Aclara </a:t>
            </a:r>
            <a:r>
              <a:rPr lang="es-ES" b="1" u="sng" dirty="0" smtClean="0"/>
              <a:t>DUDAS </a:t>
            </a:r>
            <a:r>
              <a:rPr lang="es-ES" b="1" dirty="0" smtClean="0"/>
              <a:t>y usa el </a:t>
            </a:r>
            <a:r>
              <a:rPr lang="es-ES" b="1" dirty="0" smtClean="0">
                <a:latin typeface="Algerian" panose="04020705040A02060702" pitchFamily="82" charset="0"/>
              </a:rPr>
              <a:t>DICCIONARIO.</a:t>
            </a:r>
            <a:endParaRPr lang="es-ES" b="1" dirty="0">
              <a:latin typeface="Algerian" panose="04020705040A02060702" pitchFamily="8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14"/>
          <a:stretch/>
        </p:blipFill>
        <p:spPr>
          <a:xfrm>
            <a:off x="351308" y="3049596"/>
            <a:ext cx="1445314" cy="1532905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6" name="Rectángulo 5"/>
          <p:cNvSpPr/>
          <p:nvPr/>
        </p:nvSpPr>
        <p:spPr>
          <a:xfrm>
            <a:off x="2341268" y="2089511"/>
            <a:ext cx="761747" cy="42473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U</a:t>
            </a:r>
          </a:p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103015" y="2089511"/>
            <a:ext cx="4352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ÁDIVA = regalo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026979" y="2854625"/>
            <a:ext cx="4938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ULTRA = más allá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026979" y="3751504"/>
            <a:ext cx="6440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DESDÉN = indiferencia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026979" y="4582501"/>
            <a:ext cx="6063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ABDICAR = renunciar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103015" y="5332190"/>
            <a:ext cx="51209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SUTÍL = ingenioso</a:t>
            </a:r>
          </a:p>
          <a:p>
            <a:pPr algn="ctr"/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616" y="1521703"/>
            <a:ext cx="2336926" cy="2098375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15" name="CuadroTexto 14"/>
          <p:cNvSpPr txBox="1"/>
          <p:nvPr/>
        </p:nvSpPr>
        <p:spPr>
          <a:xfrm>
            <a:off x="9606441" y="3085422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DICCIONARIO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384029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97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3" t="7215" r="15571" b="12065"/>
          <a:stretch/>
        </p:blipFill>
        <p:spPr>
          <a:xfrm>
            <a:off x="4632226" y="901340"/>
            <a:ext cx="5281864" cy="5138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Conector recto 6"/>
          <p:cNvCxnSpPr/>
          <p:nvPr/>
        </p:nvCxnSpPr>
        <p:spPr>
          <a:xfrm>
            <a:off x="5066362" y="2393056"/>
            <a:ext cx="12496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4750676" y="-48091"/>
            <a:ext cx="4776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</a:t>
            </a:r>
            <a:r>
              <a:rPr lang="es-ES" sz="5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Padrenuestro</a:t>
            </a:r>
            <a:endParaRPr lang="es-ES" sz="54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Arco 9"/>
          <p:cNvSpPr/>
          <p:nvPr/>
        </p:nvSpPr>
        <p:spPr>
          <a:xfrm>
            <a:off x="6173026" y="2649320"/>
            <a:ext cx="3331028" cy="45719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/>
          <p:cNvCxnSpPr/>
          <p:nvPr/>
        </p:nvCxnSpPr>
        <p:spPr>
          <a:xfrm flipV="1">
            <a:off x="4750676" y="2961214"/>
            <a:ext cx="987972" cy="40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2"/>
          <p:cNvCxnSpPr/>
          <p:nvPr/>
        </p:nvCxnSpPr>
        <p:spPr>
          <a:xfrm>
            <a:off x="7273158" y="2961214"/>
            <a:ext cx="1965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V="1">
            <a:off x="8261131" y="3552497"/>
            <a:ext cx="1166648" cy="105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4875149" y="3802415"/>
            <a:ext cx="1506433" cy="210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V="1">
            <a:off x="6547945" y="3841532"/>
            <a:ext cx="1374678" cy="157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6621516" y="4435365"/>
            <a:ext cx="2081049" cy="105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8308427" y="4729654"/>
            <a:ext cx="1119352" cy="132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4875149" y="5013434"/>
            <a:ext cx="17236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>
            <a:off x="5202621" y="5318234"/>
            <a:ext cx="29113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493899" y="1612232"/>
            <a:ext cx="819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Cielo</a:t>
            </a:r>
            <a:endParaRPr lang="es-ES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830107" y="1289066"/>
            <a:ext cx="1793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Venga a nosotros</a:t>
            </a:r>
          </a:p>
          <a:p>
            <a:r>
              <a:rPr lang="es-ES" dirty="0" smtClean="0"/>
              <a:t>Tu reino.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843446" y="2073897"/>
            <a:ext cx="1593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Voluntad, en la</a:t>
            </a:r>
          </a:p>
          <a:p>
            <a:r>
              <a:rPr lang="es-ES" dirty="0" smtClean="0"/>
              <a:t>Tierra y cielo.</a:t>
            </a:r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30852" y="3195486"/>
            <a:ext cx="738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/>
              <a:t>Pan</a:t>
            </a:r>
            <a:endParaRPr lang="es-ES" sz="28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859468" y="3088624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Cada día.</a:t>
            </a:r>
            <a:endParaRPr lang="es-E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1862082" y="3563019"/>
            <a:ext cx="1819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Perdona nuestras</a:t>
            </a:r>
          </a:p>
          <a:p>
            <a:r>
              <a:rPr lang="es-ES" dirty="0" smtClean="0"/>
              <a:t>ofensas.</a:t>
            </a:r>
            <a:endParaRPr lang="es-E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328215" y="4905957"/>
            <a:ext cx="11624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/>
              <a:t>Perdo</a:t>
            </a:r>
            <a:r>
              <a:rPr lang="es-ES" sz="2800" dirty="0" smtClean="0"/>
              <a:t>-</a:t>
            </a:r>
          </a:p>
          <a:p>
            <a:r>
              <a:rPr lang="es-ES" sz="2800" dirty="0" err="1" smtClean="0"/>
              <a:t>namos</a:t>
            </a:r>
            <a:endParaRPr lang="es-ES" sz="28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1871303" y="4716246"/>
            <a:ext cx="13811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Nos ofenden</a:t>
            </a:r>
          </a:p>
          <a:p>
            <a:r>
              <a:rPr lang="es-ES" dirty="0" smtClean="0"/>
              <a:t>No caer.</a:t>
            </a:r>
          </a:p>
          <a:p>
            <a:endParaRPr lang="es-ES" dirty="0"/>
          </a:p>
          <a:p>
            <a:r>
              <a:rPr lang="es-ES" dirty="0" smtClean="0"/>
              <a:t>Líbranos del</a:t>
            </a:r>
          </a:p>
          <a:p>
            <a:r>
              <a:rPr lang="es-ES" dirty="0" smtClean="0"/>
              <a:t>mal</a:t>
            </a:r>
            <a:endParaRPr lang="es-ES" dirty="0"/>
          </a:p>
        </p:txBody>
      </p:sp>
      <p:cxnSp>
        <p:nvCxnSpPr>
          <p:cNvPr id="28" name="Conector recto 27"/>
          <p:cNvCxnSpPr/>
          <p:nvPr/>
        </p:nvCxnSpPr>
        <p:spPr>
          <a:xfrm>
            <a:off x="5244662" y="4151586"/>
            <a:ext cx="1303283" cy="357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>
            <a:off x="6598845" y="4742868"/>
            <a:ext cx="13237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 32"/>
          <p:cNvSpPr/>
          <p:nvPr/>
        </p:nvSpPr>
        <p:spPr>
          <a:xfrm>
            <a:off x="6621516" y="994859"/>
            <a:ext cx="11850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Texto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889697" y="90409"/>
            <a:ext cx="20424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Resumen: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Cerrar llave 34"/>
          <p:cNvSpPr/>
          <p:nvPr/>
        </p:nvSpPr>
        <p:spPr>
          <a:xfrm flipH="1">
            <a:off x="1482146" y="1366890"/>
            <a:ext cx="270520" cy="1249597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Cerrar llave 35"/>
          <p:cNvSpPr/>
          <p:nvPr/>
        </p:nvSpPr>
        <p:spPr>
          <a:xfrm flipH="1">
            <a:off x="1540563" y="2926478"/>
            <a:ext cx="197443" cy="1282872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Cerrar llave 36"/>
          <p:cNvSpPr/>
          <p:nvPr/>
        </p:nvSpPr>
        <p:spPr>
          <a:xfrm flipH="1">
            <a:off x="1454423" y="4716246"/>
            <a:ext cx="375684" cy="1477328"/>
          </a:xfrm>
          <a:prstGeom prst="rightBrace">
            <a:avLst>
              <a:gd name="adj1" fmla="val 8333"/>
              <a:gd name="adj2" fmla="val 5081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9" name="Conector recto 38"/>
          <p:cNvCxnSpPr/>
          <p:nvPr/>
        </p:nvCxnSpPr>
        <p:spPr>
          <a:xfrm>
            <a:off x="6381582" y="2720228"/>
            <a:ext cx="8915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adroTexto 39"/>
          <p:cNvSpPr txBox="1"/>
          <p:nvPr/>
        </p:nvSpPr>
        <p:spPr>
          <a:xfrm>
            <a:off x="1079492" y="853792"/>
            <a:ext cx="169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El </a:t>
            </a:r>
            <a:r>
              <a:rPr lang="es-ES" b="1" dirty="0"/>
              <a:t>P</a:t>
            </a:r>
            <a:r>
              <a:rPr lang="es-ES" b="1" dirty="0" smtClean="0"/>
              <a:t>adrenuestro</a:t>
            </a:r>
            <a:endParaRPr lang="es-ES" b="1" dirty="0"/>
          </a:p>
        </p:txBody>
      </p:sp>
      <p:cxnSp>
        <p:nvCxnSpPr>
          <p:cNvPr id="42" name="Conector recto 41"/>
          <p:cNvCxnSpPr/>
          <p:nvPr/>
        </p:nvCxnSpPr>
        <p:spPr>
          <a:xfrm flipV="1">
            <a:off x="1070811" y="1174118"/>
            <a:ext cx="1656208" cy="9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/>
          <p:cNvCxnSpPr/>
          <p:nvPr/>
        </p:nvCxnSpPr>
        <p:spPr>
          <a:xfrm>
            <a:off x="3914846" y="413574"/>
            <a:ext cx="32714" cy="5951166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/>
          <p:cNvCxnSpPr/>
          <p:nvPr/>
        </p:nvCxnSpPr>
        <p:spPr>
          <a:xfrm>
            <a:off x="589547" y="1991688"/>
            <a:ext cx="580033" cy="16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/>
          <p:cNvCxnSpPr/>
          <p:nvPr/>
        </p:nvCxnSpPr>
        <p:spPr>
          <a:xfrm>
            <a:off x="487999" y="3612793"/>
            <a:ext cx="6506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/>
          <p:cNvCxnSpPr/>
          <p:nvPr/>
        </p:nvCxnSpPr>
        <p:spPr>
          <a:xfrm>
            <a:off x="430852" y="5383010"/>
            <a:ext cx="88250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/>
          <p:cNvCxnSpPr/>
          <p:nvPr/>
        </p:nvCxnSpPr>
        <p:spPr>
          <a:xfrm>
            <a:off x="430852" y="5860064"/>
            <a:ext cx="9259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Imagen 6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623">
            <a:off x="10143767" y="1381566"/>
            <a:ext cx="1998511" cy="19188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3" name="Conector recto 62"/>
          <p:cNvCxnSpPr/>
          <p:nvPr/>
        </p:nvCxnSpPr>
        <p:spPr>
          <a:xfrm>
            <a:off x="10728470" y="3088624"/>
            <a:ext cx="173593" cy="29512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/>
          <p:cNvCxnSpPr/>
          <p:nvPr/>
        </p:nvCxnSpPr>
        <p:spPr>
          <a:xfrm flipH="1">
            <a:off x="10966248" y="3195486"/>
            <a:ext cx="332841" cy="31692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/>
          <p:cNvCxnSpPr/>
          <p:nvPr/>
        </p:nvCxnSpPr>
        <p:spPr>
          <a:xfrm>
            <a:off x="10815266" y="2961214"/>
            <a:ext cx="86797" cy="30786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68"/>
          <p:cNvCxnSpPr/>
          <p:nvPr/>
        </p:nvCxnSpPr>
        <p:spPr>
          <a:xfrm>
            <a:off x="10988859" y="3195486"/>
            <a:ext cx="0" cy="26645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/>
          <p:cNvCxnSpPr/>
          <p:nvPr/>
        </p:nvCxnSpPr>
        <p:spPr>
          <a:xfrm flipH="1">
            <a:off x="10988859" y="3195486"/>
            <a:ext cx="143809" cy="29980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610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18098" y="532016"/>
            <a:ext cx="10155197" cy="7813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87139"/>
            <a:ext cx="10515600" cy="1325563"/>
          </a:xfrm>
        </p:spPr>
        <p:txBody>
          <a:bodyPr/>
          <a:lstStyle/>
          <a:p>
            <a:r>
              <a:rPr lang="es-ES" b="1" dirty="0" smtClean="0"/>
              <a:t>No olvides en  </a:t>
            </a:r>
            <a:r>
              <a:rPr lang="es-ES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tus </a:t>
            </a:r>
            <a:r>
              <a:rPr lang="es-ES" dirty="0" smtClean="0"/>
              <a:t> </a:t>
            </a:r>
            <a:r>
              <a:rPr lang="es-ES" b="1" dirty="0" smtClean="0"/>
              <a:t>RESÚMENES:</a:t>
            </a:r>
            <a:endParaRPr lang="es-ES" b="1" dirty="0"/>
          </a:p>
        </p:txBody>
      </p:sp>
      <p:sp>
        <p:nvSpPr>
          <p:cNvPr id="5" name="Rectángulo 4"/>
          <p:cNvSpPr/>
          <p:nvPr/>
        </p:nvSpPr>
        <p:spPr>
          <a:xfrm>
            <a:off x="618098" y="1612702"/>
            <a:ext cx="68327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  </a:t>
            </a:r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Entender  (atención)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18098" y="3012731"/>
            <a:ext cx="8153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</a:t>
            </a:r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Memorizar (lo subrayado)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-447386" y="4412760"/>
            <a:ext cx="89636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C. Asimilar, ampliando y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</a:t>
            </a:r>
            <a:r>
              <a:rPr lang="es-ES" sz="5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personalizar</a:t>
            </a:r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lo estudiado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" r="8370"/>
          <a:stretch/>
        </p:blipFill>
        <p:spPr>
          <a:xfrm>
            <a:off x="9060873" y="1689504"/>
            <a:ext cx="2661766" cy="2246557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8913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4180"/>
            <a:ext cx="10972800" cy="602998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Rectángulo 3"/>
          <p:cNvSpPr/>
          <p:nvPr/>
        </p:nvSpPr>
        <p:spPr>
          <a:xfrm>
            <a:off x="2285480" y="651183"/>
            <a:ext cx="73900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ADQUIERE </a:t>
            </a:r>
            <a:r>
              <a:rPr lang="es-ES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HÁBITO = </a:t>
            </a:r>
            <a:r>
              <a:rPr lang="es-ES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COSTUMBRE</a:t>
            </a:r>
          </a:p>
          <a:p>
            <a:pPr algn="ctr"/>
            <a:r>
              <a:rPr lang="es-E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</a:t>
            </a:r>
            <a:r>
              <a:rPr lang="es-ES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 el TRABAJO o ESTUDIO</a:t>
            </a:r>
            <a:endParaRPr lang="es-ES" sz="4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906" y="2431625"/>
            <a:ext cx="1589375" cy="22771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82907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4" name="Rectángulo redondeado 3"/>
          <p:cNvSpPr/>
          <p:nvPr/>
        </p:nvSpPr>
        <p:spPr>
          <a:xfrm>
            <a:off x="5433391" y="3934157"/>
            <a:ext cx="5598184" cy="18702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469459" y="407533"/>
            <a:ext cx="543332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DIOS te ha dado</a:t>
            </a:r>
          </a:p>
          <a:p>
            <a:pPr algn="ctr"/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  <a:r>
              <a:rPr lang="es-ES" sz="44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ualidades y</a:t>
            </a:r>
          </a:p>
          <a:p>
            <a:pPr algn="ctr"/>
            <a:r>
              <a:rPr lang="es-ES" sz="44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 aptitudes, pero</a:t>
            </a:r>
          </a:p>
          <a:p>
            <a:pPr algn="ctr"/>
            <a:r>
              <a:rPr lang="es-ES" sz="44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necesariamente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015071" y="3934157"/>
            <a:ext cx="38574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precisas del </a:t>
            </a:r>
          </a:p>
          <a:p>
            <a:pPr algn="ctr"/>
            <a:r>
              <a:rPr lang="es-E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ESFUERZO.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180" y="136238"/>
            <a:ext cx="4222395" cy="3409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53" y="3400488"/>
            <a:ext cx="3408243" cy="282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8990695" y="5926797"/>
            <a:ext cx="2040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José Soler </a:t>
            </a:r>
            <a:r>
              <a:rPr lang="es-ES" sz="2000" b="1" dirty="0" err="1" smtClean="0"/>
              <a:t>Mataix</a:t>
            </a:r>
            <a:endParaRPr lang="es-ES" sz="2000" b="1" dirty="0"/>
          </a:p>
        </p:txBody>
      </p:sp>
      <p:cxnSp>
        <p:nvCxnSpPr>
          <p:cNvPr id="10" name="Conector recto 9"/>
          <p:cNvCxnSpPr/>
          <p:nvPr/>
        </p:nvCxnSpPr>
        <p:spPr>
          <a:xfrm flipH="1">
            <a:off x="649357" y="662609"/>
            <a:ext cx="39756" cy="6195391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714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99288" y="2162714"/>
            <a:ext cx="3148584" cy="5625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376428" y="1060705"/>
            <a:ext cx="2549652" cy="5098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/>
          <a:stretch/>
        </p:blipFill>
        <p:spPr>
          <a:xfrm>
            <a:off x="3675888" y="365760"/>
            <a:ext cx="8065008" cy="6108192"/>
          </a:xfrm>
          <a:prstGeom prst="rect">
            <a:avLst/>
          </a:prstGeom>
        </p:spPr>
      </p:pic>
      <p:sp>
        <p:nvSpPr>
          <p:cNvPr id="6" name="Flecha derecha 5"/>
          <p:cNvSpPr/>
          <p:nvPr/>
        </p:nvSpPr>
        <p:spPr>
          <a:xfrm>
            <a:off x="399288" y="5074920"/>
            <a:ext cx="4117848" cy="131673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9288" y="262905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Debes 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admitir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normas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o reglas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realizar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tus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/>
              <a:t/>
            </a:r>
            <a:br>
              <a:rPr lang="es-ES" dirty="0"/>
            </a:br>
            <a:r>
              <a:rPr lang="es-ES" b="1" dirty="0" smtClean="0">
                <a:latin typeface="Arial Black" panose="020B0A04020102020204" pitchFamily="34" charset="0"/>
              </a:rPr>
              <a:t>RESÚMENES</a:t>
            </a:r>
            <a:endParaRPr lang="es-ES" b="1" dirty="0">
              <a:latin typeface="Arial Black" panose="020B0A04020102020204" pitchFamily="34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4901184" y="1060705"/>
            <a:ext cx="755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4901184" y="3657600"/>
            <a:ext cx="755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6497053" y="1491393"/>
            <a:ext cx="5293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6497053" y="2839453"/>
            <a:ext cx="529389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6096000" y="5074920"/>
            <a:ext cx="810126" cy="0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7844589" y="2725228"/>
            <a:ext cx="215365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7708392" y="3429000"/>
            <a:ext cx="10385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7319290" y="1471360"/>
            <a:ext cx="1816769" cy="173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>
            <a:off x="8746958" y="4343400"/>
            <a:ext cx="1636295" cy="3609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>
            <a:off x="7218947" y="4908884"/>
            <a:ext cx="1443790" cy="1203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/>
          <p:cNvCxnSpPr/>
          <p:nvPr/>
        </p:nvCxnSpPr>
        <p:spPr>
          <a:xfrm>
            <a:off x="7218947" y="5486400"/>
            <a:ext cx="48944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>
            <a:off x="7218947" y="5823284"/>
            <a:ext cx="1008727" cy="2887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0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016"/>
          </a:xfrm>
        </p:spPr>
      </p:pic>
      <p:sp>
        <p:nvSpPr>
          <p:cNvPr id="8" name="Rectángulo 7"/>
          <p:cNvSpPr/>
          <p:nvPr/>
        </p:nvSpPr>
        <p:spPr>
          <a:xfrm>
            <a:off x="1159968" y="512064"/>
            <a:ext cx="3540048" cy="634593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159968" y="679138"/>
            <a:ext cx="340458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Un MÉTODO</a:t>
            </a:r>
          </a:p>
          <a:p>
            <a:pPr algn="ctr"/>
            <a:r>
              <a:rPr lang="es-E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es m</a:t>
            </a:r>
            <a:r>
              <a:rPr lang="es-E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ejor </a:t>
            </a:r>
          </a:p>
          <a:p>
            <a:pPr algn="ctr"/>
            <a:r>
              <a:rPr lang="es-E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que ninguno</a:t>
            </a:r>
            <a:endParaRPr lang="es-ES" sz="4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" r="13179" b="48010"/>
          <a:stretch/>
        </p:blipFill>
        <p:spPr>
          <a:xfrm>
            <a:off x="2862261" y="3627542"/>
            <a:ext cx="8964439" cy="27183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024" y="153865"/>
            <a:ext cx="5591160" cy="3289755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cxnSp>
        <p:nvCxnSpPr>
          <p:cNvPr id="10" name="Conector recto 9"/>
          <p:cNvCxnSpPr/>
          <p:nvPr/>
        </p:nvCxnSpPr>
        <p:spPr>
          <a:xfrm>
            <a:off x="7095744" y="5321808"/>
            <a:ext cx="352958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3493008" y="6071616"/>
            <a:ext cx="4462272" cy="1828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92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rapecio 5"/>
          <p:cNvSpPr/>
          <p:nvPr/>
        </p:nvSpPr>
        <p:spPr>
          <a:xfrm rot="16200000">
            <a:off x="6479586" y="1289494"/>
            <a:ext cx="1269905" cy="9360408"/>
          </a:xfrm>
          <a:prstGeom prst="trapezoi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rapecio 4"/>
          <p:cNvSpPr/>
          <p:nvPr/>
        </p:nvSpPr>
        <p:spPr>
          <a:xfrm rot="5400000">
            <a:off x="4895088" y="-3888359"/>
            <a:ext cx="1124712" cy="9238488"/>
          </a:xfrm>
          <a:prstGeom prst="trapezoid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2917" y="2405761"/>
            <a:ext cx="10515600" cy="1325563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/>
            </a:r>
            <a:br>
              <a:rPr lang="es-ES" dirty="0" smtClean="0">
                <a:latin typeface="Arial Black" panose="020B0A04020102020204" pitchFamily="34" charset="0"/>
              </a:rPr>
            </a:br>
            <a:endParaRPr lang="es-ES" dirty="0">
              <a:latin typeface="Elephant" panose="02020904090505020303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71" y="999973"/>
            <a:ext cx="8026988" cy="433477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Rectángulo 8"/>
          <p:cNvSpPr/>
          <p:nvPr/>
        </p:nvSpPr>
        <p:spPr>
          <a:xfrm>
            <a:off x="1353273" y="252552"/>
            <a:ext cx="793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puedes caer en la rutina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657708" y="5508033"/>
            <a:ext cx="8913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Aviva y perfecciona TU método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Flecha arriba 10"/>
          <p:cNvSpPr/>
          <p:nvPr/>
        </p:nvSpPr>
        <p:spPr>
          <a:xfrm>
            <a:off x="10621174" y="4186409"/>
            <a:ext cx="778691" cy="1508714"/>
          </a:xfrm>
          <a:prstGeom prst="upArrow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9027" y="2190055"/>
            <a:ext cx="810838" cy="154242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183" y="307079"/>
            <a:ext cx="810838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" t="19602" r="4693" b="17502"/>
          <a:stretch/>
        </p:blipFill>
        <p:spPr>
          <a:xfrm>
            <a:off x="274722" y="1063243"/>
            <a:ext cx="9785682" cy="551803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Flecha derecha 9"/>
          <p:cNvSpPr/>
          <p:nvPr/>
        </p:nvSpPr>
        <p:spPr>
          <a:xfrm>
            <a:off x="6051885" y="5817269"/>
            <a:ext cx="4403558" cy="902368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746589" y="224135"/>
            <a:ext cx="8313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USA el MÉTODO ADECUADO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794085" y="2286000"/>
            <a:ext cx="3188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3" t="16877" r="16690"/>
          <a:stretch/>
        </p:blipFill>
        <p:spPr>
          <a:xfrm>
            <a:off x="10160668" y="2562727"/>
            <a:ext cx="1798721" cy="287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6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3379" b="3809"/>
          <a:stretch/>
        </p:blipFill>
        <p:spPr>
          <a:xfrm>
            <a:off x="4340677" y="762566"/>
            <a:ext cx="7425906" cy="5099391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46" y="4589235"/>
            <a:ext cx="4776439" cy="903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82" y="3506220"/>
            <a:ext cx="4188610" cy="7473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38"/>
          <a:stretch/>
        </p:blipFill>
        <p:spPr>
          <a:xfrm rot="5400000">
            <a:off x="2104065" y="866464"/>
            <a:ext cx="684834" cy="381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2128" y="242904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NO CORRAS EN </a:t>
            </a:r>
            <a:br>
              <a:rPr lang="es-ES" b="1" dirty="0" smtClean="0"/>
            </a:br>
            <a:r>
              <a:rPr lang="es-ES" b="1" dirty="0" smtClean="0"/>
              <a:t>TUS ESTUDIOS:</a:t>
            </a:r>
            <a:br>
              <a:rPr lang="es-ES" b="1" dirty="0" smtClean="0"/>
            </a:br>
            <a:r>
              <a:rPr lang="es-ES" b="1" dirty="0"/>
              <a:t/>
            </a:r>
            <a:br>
              <a:rPr lang="es-ES" b="1" dirty="0"/>
            </a:br>
            <a:r>
              <a:rPr lang="es-ES" b="1" dirty="0" smtClean="0"/>
              <a:t>HÁBITO</a:t>
            </a:r>
            <a:br>
              <a:rPr lang="es-ES" b="1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>     </a:t>
            </a:r>
            <a:r>
              <a:rPr lang="es-ES" b="1" dirty="0" smtClean="0"/>
              <a:t>REGLAS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>         </a:t>
            </a:r>
            <a:r>
              <a:rPr lang="es-ES" b="1" dirty="0" smtClean="0"/>
              <a:t>RESUMEN</a:t>
            </a:r>
            <a:endParaRPr lang="es-ES" b="1" dirty="0"/>
          </a:p>
        </p:txBody>
      </p:sp>
      <p:sp>
        <p:nvSpPr>
          <p:cNvPr id="6" name="Rectángulo 5"/>
          <p:cNvSpPr/>
          <p:nvPr/>
        </p:nvSpPr>
        <p:spPr>
          <a:xfrm>
            <a:off x="10786868" y="5570484"/>
            <a:ext cx="1068801" cy="29147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544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-3132584" y="4797895"/>
            <a:ext cx="141927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 ESTUDIO ha de SER</a:t>
            </a:r>
          </a:p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  AGRADABLE y MOTIVADO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7" y="376766"/>
            <a:ext cx="5851063" cy="44614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9" y="491066"/>
            <a:ext cx="4871915" cy="41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312</Words>
  <Application>Microsoft Office PowerPoint</Application>
  <PresentationFormat>Panorámica</PresentationFormat>
  <Paragraphs>116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5" baseType="lpstr">
      <vt:lpstr>Arial Unicode MS</vt:lpstr>
      <vt:lpstr>Aharoni</vt:lpstr>
      <vt:lpstr>Algerian</vt:lpstr>
      <vt:lpstr>Andalus</vt:lpstr>
      <vt:lpstr>Arial</vt:lpstr>
      <vt:lpstr>Arial Black</vt:lpstr>
      <vt:lpstr>Arial Narrow</vt:lpstr>
      <vt:lpstr>Arial Rounded MT Bold</vt:lpstr>
      <vt:lpstr>Calibri</vt:lpstr>
      <vt:lpstr>Calibri Light</vt:lpstr>
      <vt:lpstr>Elephant</vt:lpstr>
      <vt:lpstr>Engravers MT</vt:lpstr>
      <vt:lpstr>Gill Sans Ultra Bold Condensed</vt:lpstr>
      <vt:lpstr>Tw Cen MT Condensed Extra Bold</vt:lpstr>
      <vt:lpstr>Tema de Office</vt:lpstr>
      <vt:lpstr>RESÚMENES:   HÁBITOS.     </vt:lpstr>
      <vt:lpstr>SI  PLANIFICAS  EL  TIEMPO  DE  ESTUDIO RENDIRÁS MÁS</vt:lpstr>
      <vt:lpstr>Presentación de PowerPoint</vt:lpstr>
      <vt:lpstr>Debes  admitir las  normas o reglas para realizar tus  RESÚMENES</vt:lpstr>
      <vt:lpstr>Presentación de PowerPoint</vt:lpstr>
      <vt:lpstr> </vt:lpstr>
      <vt:lpstr>Presentación de PowerPoint</vt:lpstr>
      <vt:lpstr>NO CORRAS EN  TUS ESTUDIOS:  HÁBITO       REGLAS           RESUMEN</vt:lpstr>
      <vt:lpstr>Presentación de PowerPoint</vt:lpstr>
      <vt:lpstr>RELACIONA lo  ESTUDIADO hoy  con lo ANTERIOR</vt:lpstr>
      <vt:lpstr>NO DIVAGUES</vt:lpstr>
      <vt:lpstr>ELIJE un LUGAR ADECUADO para ESTUDIAR</vt:lpstr>
      <vt:lpstr>AL ACABAR TU ESTUDIO, DÉJALO  TODO ORDENADO, LO AGRADECERÁS MAÑANA</vt:lpstr>
      <vt:lpstr>ANTES DE SENTARTE PREPARA  TODOS LOS ELEMENTOS DE ESTUDIO Y EXÁMENES</vt:lpstr>
      <vt:lpstr>NO OLVIDES:</vt:lpstr>
      <vt:lpstr>Lee en SILENCIO toda la lección  antes de  estudiarla</vt:lpstr>
      <vt:lpstr>Presentación de PowerPoint</vt:lpstr>
      <vt:lpstr>En la lectura ves viendo las ilustraciones, te ayudarán</vt:lpstr>
      <vt:lpstr>TE RECUERDO:  Subraya los conceptos IMPORTANTES </vt:lpstr>
      <vt:lpstr>SUBRAYA,  SÍ,  PERO   F Í J A T E    B I E N.</vt:lpstr>
      <vt:lpstr>En tus estudios ten muy cerca el DICCIONARIO</vt:lpstr>
      <vt:lpstr>Presentación de PowerPoint</vt:lpstr>
      <vt:lpstr>Presentación de PowerPoint</vt:lpstr>
      <vt:lpstr>NO LO OLVIDES:</vt:lpstr>
      <vt:lpstr>Si en una conversación oyes una palabra que no entiendas, al llegar a casa: D I C C I O N A R I O </vt:lpstr>
      <vt:lpstr>TUS DISTRACCIONES                 EN LA CLASE                               TE HACEN EMPOBRECER                                                     EL APRENDIZAJE</vt:lpstr>
      <vt:lpstr>TE ACONSEJO, ¿QUIERES COMPRENDER?, Aclara DUDAS y usa el DICCIONARIO.</vt:lpstr>
      <vt:lpstr>Presentación de PowerPoint</vt:lpstr>
      <vt:lpstr>No olvides en  tus  RESÚMENES: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RESÚMENES:   HÁBITOS.</dc:title>
  <dc:creator>JOSE SOLER MATAIX</dc:creator>
  <cp:lastModifiedBy>José Soler Mataix</cp:lastModifiedBy>
  <cp:revision>62</cp:revision>
  <dcterms:created xsi:type="dcterms:W3CDTF">2015-01-09T14:54:35Z</dcterms:created>
  <dcterms:modified xsi:type="dcterms:W3CDTF">2015-01-19T09:10:54Z</dcterms:modified>
</cp:coreProperties>
</file>