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32"/>
  </p:notesMasterIdLst>
  <p:sldIdLst>
    <p:sldId id="256" r:id="rId2"/>
    <p:sldId id="258" r:id="rId3"/>
    <p:sldId id="257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E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3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90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43A822-CBF6-408C-A907-2AA727017D2D}" type="datetimeFigureOut">
              <a:rPr lang="es-ES" smtClean="0"/>
              <a:t>19/01/2015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EC042E-8B98-4021-85E2-A3012D05423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007584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EC042E-8B98-4021-85E2-A3012D054238}" type="slidenum">
              <a:rPr lang="es-ES" smtClean="0"/>
              <a:t>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157091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10158984" y="1792224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fld id="{5923F103-BC34-4FE4-A40E-EDDEECFDA5D0}" type="datetimeFigureOut">
              <a:rPr lang="en-US" dirty="0"/>
              <a:pPr/>
              <a:t>1/19/2015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8951976" y="3227832"/>
            <a:ext cx="3859795" cy="304801"/>
          </a:xfrm>
        </p:spPr>
        <p:txBody>
          <a:bodyPr/>
          <a:lstStyle>
            <a:lvl1pPr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r>
              <a:rPr lang="en-US" dirty="0"/>
              <a:t>
             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panorámic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1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4969927"/>
            <a:ext cx="8825659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4" y="685800"/>
            <a:ext cx="8825659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536665"/>
            <a:ext cx="8825658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A1CC3-2375-41D4-9E03-427CAF2A4C1A}" type="datetimeFigureOut">
              <a:rPr lang="en-US" dirty="0"/>
              <a:t>1/19/2015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8798" y="1063417"/>
            <a:ext cx="8831816" cy="1372986"/>
          </a:xfrm>
        </p:spPr>
        <p:txBody>
          <a:bodyPr/>
          <a:lstStyle>
            <a:lvl1pPr>
              <a:defRPr sz="4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16868-8199-4C2C-A5B1-63AEE139F88E}" type="datetimeFigureOut">
              <a:rPr lang="en-US" dirty="0"/>
              <a:t>1/19/2015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7" name="Rectangle 1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Oval 2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Oval 24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6" name="TextBox 15"/>
          <p:cNvSpPr txBox="1"/>
          <p:nvPr/>
        </p:nvSpPr>
        <p:spPr bwMode="gray">
          <a:xfrm>
            <a:off x="881566" y="607336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 bwMode="gray">
          <a:xfrm>
            <a:off x="9884458" y="2613787"/>
            <a:ext cx="6527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878" y="982134"/>
            <a:ext cx="8453906" cy="2696632"/>
          </a:xfrm>
        </p:spPr>
        <p:txBody>
          <a:bodyPr/>
          <a:lstStyle>
            <a:lvl1pPr>
              <a:defRPr sz="4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78766"/>
            <a:ext cx="773121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029199"/>
            <a:ext cx="9244897" cy="997857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9FF7F-6988-44CC-821B-644E70CD2F73}" type="datetimeFigureOut">
              <a:rPr lang="en-US" dirty="0"/>
              <a:t>1/19/2015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0667"/>
            <a:ext cx="8825660" cy="182251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24967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2C299-16B2-4475-990D-751901EACC14}" type="datetimeFigureOut">
              <a:rPr lang="en-US" dirty="0"/>
              <a:t>1/19/2015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2"/>
            <a:ext cx="314187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3" y="3179764"/>
            <a:ext cx="314187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0"/>
            <a:ext cx="314700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79763"/>
            <a:ext cx="314700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8135" y="2603501"/>
            <a:ext cx="314573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8329" y="3179762"/>
            <a:ext cx="3145536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86839-B9D8-4651-8783-F325ECE74E65}" type="datetimeFigureOut">
              <a:rPr lang="en-US" dirty="0"/>
              <a:t>1/19/2015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de image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532844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3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4" y="5109106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865" y="4532844"/>
            <a:ext cx="3050438" cy="576263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1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2" y="2603500"/>
            <a:ext cx="2691243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70172" y="5109105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2775" y="4532845"/>
            <a:ext cx="305109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2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2775" y="5109104"/>
            <a:ext cx="3051096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cxnSp>
        <p:nvCxnSpPr>
          <p:cNvPr id="43" name="Straight Connector 42"/>
          <p:cNvCxnSpPr/>
          <p:nvPr/>
        </p:nvCxnSpPr>
        <p:spPr>
          <a:xfrm>
            <a:off x="440583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7797802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84F64-32F6-45C5-931F-ADC1662401D0}" type="datetimeFigureOut">
              <a:rPr lang="en-US" dirty="0"/>
              <a:t>1/19/2015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61111" y="6391838"/>
            <a:ext cx="3644282" cy="304801"/>
          </a:xfrm>
        </p:spPr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2603500"/>
            <a:ext cx="8825659" cy="3416300"/>
          </a:xfrm>
        </p:spPr>
        <p:txBody>
          <a:bodyPr vert="eaVert" anchor="t" anchorCtr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95439" y="6391838"/>
            <a:ext cx="990599" cy="304799"/>
          </a:xfrm>
        </p:spPr>
        <p:txBody>
          <a:bodyPr/>
          <a:lstStyle/>
          <a:p>
            <a:fld id="{53086D93-FCAC-47E0-A2EE-787E62CA814C}" type="datetimeFigureOut">
              <a:rPr lang="en-US" dirty="0"/>
              <a:t>1/19/2015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 bwMode="gray"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85235" y="1278467"/>
            <a:ext cx="1409965" cy="4748590"/>
          </a:xfrm>
        </p:spPr>
        <p:txBody>
          <a:bodyPr vert="eaVert" anchor="b" anchorCtr="0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7"/>
            <a:ext cx="6256025" cy="4748590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53104" y="6391838"/>
            <a:ext cx="992135" cy="304799"/>
          </a:xfrm>
        </p:spPr>
        <p:txBody>
          <a:bodyPr/>
          <a:lstStyle/>
          <a:p>
            <a:fld id="{CDA879A6-0FD0-4734-A311-86BFCA472E6E}" type="datetimeFigureOut">
              <a:rPr lang="en-US" dirty="0"/>
              <a:t>1/19/2015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603500"/>
            <a:ext cx="8825659" cy="341630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9CA7B-DFD4-44B5-8C60-D14B8CD1FB59}" type="datetimeFigureOut">
              <a:rPr lang="en-US" dirty="0"/>
              <a:t>1/19/2015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9"/>
            <p:cNvSpPr/>
            <p:nvPr/>
          </p:nvSpPr>
          <p:spPr bwMode="gray"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677645"/>
            <a:ext cx="4351025" cy="2283824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9" y="2677644"/>
            <a:ext cx="3757545" cy="2283824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E6425-0181-43F2-84FC-787E803FD2F8}" type="datetimeFigureOut">
              <a:rPr lang="en-US" dirty="0"/>
              <a:t>1/19/2015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5158" cy="3416301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2" y="2603500"/>
            <a:ext cx="4825159" cy="3416300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B8791-F1B0-41E7-B7FD-A781E65C4266}" type="datetimeFigureOut">
              <a:rPr lang="en-US" dirty="0"/>
              <a:t>1/19/2015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48251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79762"/>
            <a:ext cx="4825158" cy="2840039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2" y="2603500"/>
            <a:ext cx="482515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2" y="3179762"/>
            <a:ext cx="4825159" cy="284003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D63B2-E120-4ED8-B27B-C685F510A5FE}" type="datetimeFigureOut">
              <a:rPr lang="en-US" dirty="0"/>
              <a:t>1/19/2015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18ACC-A947-437B-A130-35BD54FDF1E9}" type="datetimeFigureOut">
              <a:rPr lang="en-US" dirty="0"/>
              <a:t>1/19/2015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D7E02-BCB8-4D50-A234-369438C08659}" type="datetimeFigureOut">
              <a:rPr lang="en-US" dirty="0"/>
              <a:t>1/19/2015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Rectangle 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295400"/>
            <a:ext cx="2793158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6" cy="4572000"/>
          </a:xfrm>
        </p:spPr>
        <p:txBody>
          <a:bodyPr anchor="ctr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129280"/>
            <a:ext cx="2793158" cy="289559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86A4C-8E40-4F87-A4F0-01A0687C5742}" type="datetimeFigureOut">
              <a:rPr lang="en-US" dirty="0"/>
              <a:t>1/19/2015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693333"/>
            <a:ext cx="3865134" cy="1735667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marL="0" lvl="0" indent="0" algn="ctr">
              <a:buNone/>
            </a:pPr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72C73-2D91-4E12-BA25-F0AA0C03599B}" type="datetimeFigureOut">
              <a:rPr lang="en-US" dirty="0"/>
              <a:t>1/19/2015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4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8761413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3104" y="6391838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2BE451C3-0FF4-47C4-B829-773ADF60F88C}" type="datetimeFigureOut">
              <a:rPr lang="en-US" dirty="0"/>
              <a:t>1/19/2015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1110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i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
              </a:t>
            </a:r>
          </a:p>
        </p:txBody>
      </p:sp>
      <p:sp>
        <p:nvSpPr>
          <p:cNvPr id="21" name="Rectangle 2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73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8" r:id="rId9"/>
    <p:sldLayoutId id="2147483667" r:id="rId10"/>
    <p:sldLayoutId id="2147483661" r:id="rId11"/>
    <p:sldLayoutId id="2147483672" r:id="rId12"/>
    <p:sldLayoutId id="2147483662" r:id="rId13"/>
    <p:sldLayoutId id="2147483669" r:id="rId14"/>
    <p:sldLayoutId id="2147483670" r:id="rId15"/>
    <p:sldLayoutId id="2147483658" r:id="rId16"/>
    <p:sldLayoutId id="2147483659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.wav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1317870" y="1025677"/>
            <a:ext cx="513473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u="sng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RESÚMENES.  2.</a:t>
            </a:r>
            <a:endParaRPr lang="es-ES" sz="5400" b="1" u="sng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0978" y="2155529"/>
            <a:ext cx="6188600" cy="3678615"/>
          </a:xfrm>
          <a:prstGeom prst="rect">
            <a:avLst/>
          </a:prstGeom>
        </p:spPr>
      </p:pic>
      <p:sp>
        <p:nvSpPr>
          <p:cNvPr id="7" name="Rectángulo 6"/>
          <p:cNvSpPr/>
          <p:nvPr/>
        </p:nvSpPr>
        <p:spPr>
          <a:xfrm>
            <a:off x="1364420" y="3129381"/>
            <a:ext cx="284244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40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Leer texto.</a:t>
            </a:r>
            <a:endParaRPr lang="es-ES" sz="40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8" name="Flecha derecha 7"/>
          <p:cNvSpPr/>
          <p:nvPr/>
        </p:nvSpPr>
        <p:spPr>
          <a:xfrm>
            <a:off x="2100806" y="4171110"/>
            <a:ext cx="4780344" cy="137366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Rectángulo 8"/>
          <p:cNvSpPr/>
          <p:nvPr/>
        </p:nvSpPr>
        <p:spPr>
          <a:xfrm>
            <a:off x="2242802" y="4534777"/>
            <a:ext cx="4209807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3600" b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Elaborar RESUMEN</a:t>
            </a:r>
            <a:endParaRPr lang="es-ES" sz="36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036924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4750">
        <p15:prstTrans prst="fallOver"/>
        <p:sndAc>
          <p:stSnd loop="1">
            <p:snd r:embed="rId3" name="Track15.wav"/>
          </p:stSnd>
        </p:sndAc>
      </p:transition>
    </mc:Choice>
    <mc:Fallback xmlns="">
      <p:transition spd="slow">
        <p:fade/>
        <p:sndAc>
          <p:stSnd loop="1">
            <p:snd r:embed="rId5" name="Track15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93207" y="-2211202"/>
            <a:ext cx="3170902" cy="11233632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17586" y="1113199"/>
            <a:ext cx="10746994" cy="706964"/>
          </a:xfrm>
        </p:spPr>
        <p:txBody>
          <a:bodyPr/>
          <a:lstStyle/>
          <a:p>
            <a:r>
              <a:rPr lang="es-ES" b="1" dirty="0" smtClean="0"/>
              <a:t>Haz </a:t>
            </a:r>
            <a:r>
              <a:rPr lang="es-ES" b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personalmente</a:t>
            </a:r>
            <a:r>
              <a:rPr lang="es-ES" b="1" dirty="0" smtClean="0"/>
              <a:t>  tus resúmenes y gráficos</a:t>
            </a:r>
            <a:endParaRPr lang="es-ES" b="1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0800" y="1820163"/>
            <a:ext cx="6604000" cy="4477397"/>
          </a:xfrm>
          <a:prstGeom prst="rect">
            <a:avLst/>
          </a:prstGeom>
        </p:spPr>
      </p:pic>
      <p:sp>
        <p:nvSpPr>
          <p:cNvPr id="5" name="Rectángulo redondeado 4"/>
          <p:cNvSpPr/>
          <p:nvPr/>
        </p:nvSpPr>
        <p:spPr>
          <a:xfrm>
            <a:off x="5766619" y="3244645"/>
            <a:ext cx="648929" cy="50144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33" t="26882" r="27296" b="44301"/>
          <a:stretch/>
        </p:blipFill>
        <p:spPr>
          <a:xfrm>
            <a:off x="8038122" y="2417472"/>
            <a:ext cx="3146490" cy="1210632"/>
          </a:xfrm>
          <a:prstGeom prst="rect">
            <a:avLst/>
          </a:prstGeom>
          <a:effectLst>
            <a:reflection blurRad="6350" stA="50000" endA="300" endPos="90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4243655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redondeado 5"/>
          <p:cNvSpPr/>
          <p:nvPr/>
        </p:nvSpPr>
        <p:spPr>
          <a:xfrm>
            <a:off x="899652" y="766916"/>
            <a:ext cx="5102942" cy="553064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" name="Rectángulo 3"/>
          <p:cNvSpPr/>
          <p:nvPr/>
        </p:nvSpPr>
        <p:spPr>
          <a:xfrm>
            <a:off x="1554567" y="873064"/>
            <a:ext cx="415690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NO COPIES,</a:t>
            </a:r>
            <a:endParaRPr lang="es-ES" sz="5400" b="1" cap="none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1035193" y="2170922"/>
            <a:ext cx="4676281" cy="34163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</a:t>
            </a:r>
            <a:r>
              <a:rPr lang="es-ES" sz="5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 de los</a:t>
            </a:r>
          </a:p>
          <a:p>
            <a:pPr algn="ctr"/>
            <a:r>
              <a:rPr lang="es-E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</a:t>
            </a:r>
            <a:r>
              <a:rPr lang="es-ES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ompañeros,</a:t>
            </a:r>
          </a:p>
          <a:p>
            <a:pPr algn="ctr"/>
            <a:r>
              <a:rPr lang="es-E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</a:t>
            </a:r>
            <a:r>
              <a:rPr lang="es-ES" sz="5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</a:t>
            </a:r>
          </a:p>
          <a:p>
            <a:pPr algn="ctr"/>
            <a:r>
              <a:rPr lang="es-ES" sz="5400" b="1" cap="none" spc="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engañas</a:t>
            </a:r>
            <a:endParaRPr lang="es-ES" sz="5400" b="1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4293" y="1631888"/>
            <a:ext cx="4201242" cy="4494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32876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redondeado 3"/>
          <p:cNvSpPr/>
          <p:nvPr/>
        </p:nvSpPr>
        <p:spPr>
          <a:xfrm>
            <a:off x="501445" y="5057017"/>
            <a:ext cx="11459497" cy="128479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929244" y="3918553"/>
            <a:ext cx="3535033" cy="706964"/>
          </a:xfrm>
        </p:spPr>
        <p:txBody>
          <a:bodyPr/>
          <a:lstStyle/>
          <a:p>
            <a:r>
              <a:rPr lang="es-ES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Entérate </a:t>
            </a:r>
            <a:br>
              <a:rPr lang="es-ES" dirty="0" smtClean="0">
                <a:solidFill>
                  <a:schemeClr val="tx1"/>
                </a:solidFill>
                <a:latin typeface="Arial Black" panose="020B0A04020102020204" pitchFamily="34" charset="0"/>
              </a:rPr>
            </a:br>
            <a:r>
              <a:rPr lang="es-ES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del </a:t>
            </a:r>
            <a:br>
              <a:rPr lang="es-ES" dirty="0" smtClean="0">
                <a:solidFill>
                  <a:schemeClr val="tx1"/>
                </a:solidFill>
                <a:latin typeface="Arial Black" panose="020B0A04020102020204" pitchFamily="34" charset="0"/>
              </a:rPr>
            </a:br>
            <a:r>
              <a:rPr lang="es-ES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significado </a:t>
            </a:r>
            <a:br>
              <a:rPr lang="es-ES" dirty="0" smtClean="0">
                <a:solidFill>
                  <a:schemeClr val="tx1"/>
                </a:solidFill>
                <a:latin typeface="Arial Black" panose="020B0A04020102020204" pitchFamily="34" charset="0"/>
              </a:rPr>
            </a:br>
            <a:r>
              <a:rPr lang="es-ES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de las</a:t>
            </a:r>
            <a:br>
              <a:rPr lang="es-ES" dirty="0" smtClean="0">
                <a:solidFill>
                  <a:schemeClr val="tx1"/>
                </a:solidFill>
                <a:latin typeface="Arial Black" panose="020B0A04020102020204" pitchFamily="34" charset="0"/>
              </a:rPr>
            </a:br>
            <a:r>
              <a:rPr lang="es-ES" dirty="0" smtClean="0">
                <a:solidFill>
                  <a:schemeClr val="tx1"/>
                </a:solidFill>
              </a:rPr>
              <a:t> </a:t>
            </a:r>
            <a:br>
              <a:rPr lang="es-ES" dirty="0" smtClean="0">
                <a:solidFill>
                  <a:schemeClr val="tx1"/>
                </a:solidFill>
              </a:rPr>
            </a:br>
            <a:r>
              <a:rPr lang="es-ES" b="1" dirty="0" smtClean="0">
                <a:solidFill>
                  <a:schemeClr val="tx1"/>
                </a:solidFill>
              </a:rPr>
              <a:t>palabras</a:t>
            </a:r>
            <a:br>
              <a:rPr lang="es-ES" b="1" dirty="0" smtClean="0">
                <a:solidFill>
                  <a:schemeClr val="tx1"/>
                </a:solidFill>
              </a:rPr>
            </a:br>
            <a:r>
              <a:rPr lang="es-ES" b="1" dirty="0" smtClean="0">
                <a:solidFill>
                  <a:schemeClr val="tx1"/>
                </a:solidFill>
              </a:rPr>
              <a:t>difíciles</a:t>
            </a:r>
            <a:endParaRPr lang="es-ES" b="1" dirty="0">
              <a:solidFill>
                <a:schemeClr val="tx1"/>
              </a:solidFill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53"/>
          <a:stretch/>
        </p:blipFill>
        <p:spPr>
          <a:xfrm>
            <a:off x="5464277" y="1648982"/>
            <a:ext cx="5125065" cy="4198752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</p:pic>
      <p:cxnSp>
        <p:nvCxnSpPr>
          <p:cNvPr id="8" name="Conector recto 7"/>
          <p:cNvCxnSpPr/>
          <p:nvPr/>
        </p:nvCxnSpPr>
        <p:spPr>
          <a:xfrm>
            <a:off x="766916" y="1120877"/>
            <a:ext cx="9232490" cy="14749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ángulo 8"/>
          <p:cNvSpPr/>
          <p:nvPr/>
        </p:nvSpPr>
        <p:spPr>
          <a:xfrm>
            <a:off x="766916" y="1487025"/>
            <a:ext cx="737419" cy="13004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698848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007" y="3075731"/>
            <a:ext cx="11256211" cy="3195292"/>
          </a:xfrm>
          <a:prstGeom prst="rect">
            <a:avLst/>
          </a:prstGeom>
        </p:spPr>
      </p:pic>
      <p:sp>
        <p:nvSpPr>
          <p:cNvPr id="3" name="Arco 2"/>
          <p:cNvSpPr/>
          <p:nvPr/>
        </p:nvSpPr>
        <p:spPr>
          <a:xfrm rot="21339360">
            <a:off x="458887" y="5355943"/>
            <a:ext cx="11073875" cy="548837"/>
          </a:xfrm>
          <a:prstGeom prst="arc">
            <a:avLst>
              <a:gd name="adj1" fmla="val 150894"/>
              <a:gd name="adj2" fmla="val 0"/>
            </a:avLst>
          </a:prstGeom>
          <a:solidFill>
            <a:srgbClr val="00B050"/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" name="Rectángulo 3"/>
          <p:cNvSpPr/>
          <p:nvPr/>
        </p:nvSpPr>
        <p:spPr>
          <a:xfrm>
            <a:off x="718537" y="740329"/>
            <a:ext cx="942758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NO debes saltar obstáculos</a:t>
            </a:r>
            <a:endParaRPr lang="es-ES" sz="54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457200" y="1663659"/>
            <a:ext cx="11253019" cy="1389257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Rectángulo 5"/>
          <p:cNvSpPr/>
          <p:nvPr/>
        </p:nvSpPr>
        <p:spPr>
          <a:xfrm>
            <a:off x="-1069131" y="1716834"/>
            <a:ext cx="1267847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                                n</a:t>
            </a:r>
            <a:r>
              <a:rPr lang="es-ES" sz="5400" b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i dejar lagunas…</a:t>
            </a:r>
            <a:endParaRPr lang="es-ES" sz="54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0" y="2178499"/>
            <a:ext cx="1563329" cy="57944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2" b="6382"/>
          <a:stretch/>
        </p:blipFill>
        <p:spPr>
          <a:xfrm>
            <a:off x="1894619" y="1934966"/>
            <a:ext cx="3127810" cy="3660615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8760" y="2701932"/>
            <a:ext cx="2772983" cy="2641143"/>
          </a:xfrm>
          <a:prstGeom prst="rect">
            <a:avLst/>
          </a:prstGeom>
        </p:spPr>
      </p:pic>
      <p:sp>
        <p:nvSpPr>
          <p:cNvPr id="11" name="Rectángulo 10"/>
          <p:cNvSpPr/>
          <p:nvPr/>
        </p:nvSpPr>
        <p:spPr>
          <a:xfrm>
            <a:off x="7206018" y="3765273"/>
            <a:ext cx="1105469" cy="4655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786312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/>
          <p:cNvSpPr/>
          <p:nvPr/>
        </p:nvSpPr>
        <p:spPr>
          <a:xfrm>
            <a:off x="8093122" y="0"/>
            <a:ext cx="3261816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197200" y="2722036"/>
            <a:ext cx="3785536" cy="706964"/>
          </a:xfrm>
        </p:spPr>
        <p:txBody>
          <a:bodyPr/>
          <a:lstStyle/>
          <a:p>
            <a:r>
              <a:rPr lang="es-ES" sz="6000" b="1" dirty="0" smtClean="0">
                <a:solidFill>
                  <a:schemeClr val="tx1"/>
                </a:solidFill>
              </a:rPr>
              <a:t>NO </a:t>
            </a:r>
            <a:br>
              <a:rPr lang="es-ES" sz="6000" b="1" dirty="0" smtClean="0">
                <a:solidFill>
                  <a:schemeClr val="tx1"/>
                </a:solidFill>
              </a:rPr>
            </a:br>
            <a:r>
              <a:rPr lang="es-ES" sz="6000" b="1" dirty="0" smtClean="0">
                <a:solidFill>
                  <a:schemeClr val="tx1"/>
                </a:solidFill>
              </a:rPr>
              <a:t>TENGAS</a:t>
            </a:r>
            <a:br>
              <a:rPr lang="es-ES" sz="6000" b="1" dirty="0" smtClean="0">
                <a:solidFill>
                  <a:schemeClr val="tx1"/>
                </a:solidFill>
              </a:rPr>
            </a:br>
            <a:r>
              <a:rPr lang="es-ES" sz="6000" b="1" dirty="0" smtClean="0">
                <a:solidFill>
                  <a:schemeClr val="tx1"/>
                </a:solidFill>
              </a:rPr>
              <a:t>PRISA</a:t>
            </a:r>
            <a:endParaRPr lang="es-ES" sz="6000" b="1" dirty="0">
              <a:solidFill>
                <a:schemeClr val="tx1"/>
              </a:solidFill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219" y="2492654"/>
            <a:ext cx="3673309" cy="3734226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084128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 10"/>
          <p:cNvSpPr/>
          <p:nvPr/>
        </p:nvSpPr>
        <p:spPr>
          <a:xfrm>
            <a:off x="436728" y="2470245"/>
            <a:ext cx="11464120" cy="40806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7599" y="2656848"/>
            <a:ext cx="5238179" cy="3690077"/>
          </a:xfrm>
          <a:prstGeom prst="rect">
            <a:avLst/>
          </a:prstGeom>
        </p:spPr>
      </p:pic>
      <p:sp>
        <p:nvSpPr>
          <p:cNvPr id="6" name="Elipse 5"/>
          <p:cNvSpPr/>
          <p:nvPr/>
        </p:nvSpPr>
        <p:spPr>
          <a:xfrm>
            <a:off x="6933063" y="706271"/>
            <a:ext cx="1487606" cy="129653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305079" y="4249130"/>
            <a:ext cx="8761413" cy="706964"/>
          </a:xfrm>
        </p:spPr>
        <p:txBody>
          <a:bodyPr/>
          <a:lstStyle/>
          <a:p>
            <a:r>
              <a:rPr lang="es-ES" dirty="0" smtClean="0"/>
              <a:t> </a:t>
            </a:r>
            <a:endParaRPr lang="es-ES" dirty="0"/>
          </a:p>
        </p:txBody>
      </p:sp>
      <p:sp>
        <p:nvSpPr>
          <p:cNvPr id="4" name="Rectángulo 3"/>
          <p:cNvSpPr/>
          <p:nvPr/>
        </p:nvSpPr>
        <p:spPr>
          <a:xfrm>
            <a:off x="1359508" y="892875"/>
            <a:ext cx="423224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dirty="0" smtClean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MEMORIZAR</a:t>
            </a:r>
            <a:endParaRPr lang="es-ES" sz="5400" b="1" cap="none" spc="0" dirty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7393067" y="783694"/>
            <a:ext cx="845103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60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B.</a:t>
            </a:r>
            <a:endParaRPr lang="es-ES" sz="6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4">
                  <a:lumMod val="40000"/>
                  <a:lumOff val="60000"/>
                </a:schemeClr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-886490" y="2956468"/>
            <a:ext cx="8116448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5400" b="1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Selecciona</a:t>
            </a:r>
            <a:r>
              <a:rPr lang="es-ES" sz="54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lo</a:t>
            </a:r>
          </a:p>
          <a:p>
            <a:pPr algn="ctr"/>
            <a:r>
              <a:rPr lang="es-ES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q</a:t>
            </a:r>
            <a:r>
              <a:rPr lang="es-ES" sz="54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ue has</a:t>
            </a:r>
          </a:p>
          <a:p>
            <a:pPr algn="ctr"/>
            <a:r>
              <a:rPr lang="es-ES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</a:t>
            </a:r>
            <a:r>
              <a:rPr lang="es-ES" sz="54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 </a:t>
            </a:r>
            <a:r>
              <a:rPr lang="es-ES" sz="5400" b="1" cap="none" spc="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grabar</a:t>
            </a:r>
            <a:endParaRPr lang="es-ES" sz="5400" b="1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8391384" y="3925963"/>
            <a:ext cx="2364751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3600" b="1" dirty="0" smtClean="0">
                <a:ln w="0"/>
              </a:rPr>
              <a:t>(RETENER)</a:t>
            </a:r>
            <a:endParaRPr lang="es-ES" sz="3600" b="1" cap="none" spc="0" dirty="0">
              <a:ln w="0"/>
              <a:effectLst/>
            </a:endParaRPr>
          </a:p>
        </p:txBody>
      </p:sp>
      <p:sp>
        <p:nvSpPr>
          <p:cNvPr id="10" name="Flecha derecha 9"/>
          <p:cNvSpPr/>
          <p:nvPr/>
        </p:nvSpPr>
        <p:spPr>
          <a:xfrm rot="21087260">
            <a:off x="5141230" y="4643903"/>
            <a:ext cx="3267941" cy="544097"/>
          </a:xfrm>
          <a:prstGeom prst="rightArrow">
            <a:avLst/>
          </a:prstGeom>
          <a:solidFill>
            <a:srgbClr val="FFFF00"/>
          </a:solidFill>
          <a:effectLst>
            <a:reflection blurRad="6350" stA="50000" endA="300" endPos="900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" name="Rectángulo 11"/>
          <p:cNvSpPr/>
          <p:nvPr/>
        </p:nvSpPr>
        <p:spPr>
          <a:xfrm>
            <a:off x="941696" y="5663821"/>
            <a:ext cx="709683" cy="119417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14" name="Conector recto de flecha 13"/>
          <p:cNvCxnSpPr/>
          <p:nvPr/>
        </p:nvCxnSpPr>
        <p:spPr>
          <a:xfrm>
            <a:off x="7229958" y="3316406"/>
            <a:ext cx="1008212" cy="932724"/>
          </a:xfrm>
          <a:prstGeom prst="straightConnector1">
            <a:avLst/>
          </a:prstGeom>
          <a:ln w="76200">
            <a:prstDash val="lg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ctor recto de flecha 15"/>
          <p:cNvCxnSpPr/>
          <p:nvPr/>
        </p:nvCxnSpPr>
        <p:spPr>
          <a:xfrm flipH="1">
            <a:off x="8789158" y="3125337"/>
            <a:ext cx="450376" cy="800626"/>
          </a:xfrm>
          <a:prstGeom prst="straightConnector1">
            <a:avLst/>
          </a:prstGeom>
          <a:ln w="76200">
            <a:prstDash val="lg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2995054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328434" y="851748"/>
            <a:ext cx="8761413" cy="706964"/>
          </a:xfrm>
        </p:spPr>
        <p:txBody>
          <a:bodyPr/>
          <a:lstStyle/>
          <a:p>
            <a:r>
              <a:rPr lang="es-ES" sz="8000" b="1" dirty="0" smtClean="0">
                <a:latin typeface="Freestyle Script" panose="030804020302050B0404" pitchFamily="66" charset="0"/>
              </a:rPr>
              <a:t>No pretendas retenerlo todo</a:t>
            </a:r>
            <a:endParaRPr lang="es-ES" sz="8000" b="1" dirty="0">
              <a:latin typeface="Freestyle Script" panose="030804020302050B0404" pitchFamily="66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51" t="37561" r="20081" b="-3220"/>
          <a:stretch/>
        </p:blipFill>
        <p:spPr>
          <a:xfrm>
            <a:off x="716534" y="1881079"/>
            <a:ext cx="6589998" cy="3986321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889"/>
          <a:stretch/>
        </p:blipFill>
        <p:spPr>
          <a:xfrm>
            <a:off x="716534" y="5410200"/>
            <a:ext cx="11106381" cy="1249680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889" r="35778"/>
          <a:stretch/>
        </p:blipFill>
        <p:spPr>
          <a:xfrm>
            <a:off x="6618350" y="3749040"/>
            <a:ext cx="3272410" cy="1661160"/>
          </a:xfrm>
          <a:prstGeom prst="rect">
            <a:avLst/>
          </a:prstGeom>
        </p:spPr>
      </p:pic>
      <p:sp>
        <p:nvSpPr>
          <p:cNvPr id="8" name="Flecha izquierda 7"/>
          <p:cNvSpPr/>
          <p:nvPr/>
        </p:nvSpPr>
        <p:spPr>
          <a:xfrm>
            <a:off x="6618349" y="2595032"/>
            <a:ext cx="5204565" cy="1565488"/>
          </a:xfrm>
          <a:prstGeom prst="leftArrow">
            <a:avLst/>
          </a:prstGeom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CuadroTexto 8"/>
          <p:cNvSpPr txBox="1"/>
          <p:nvPr/>
        </p:nvSpPr>
        <p:spPr>
          <a:xfrm>
            <a:off x="7006066" y="2896706"/>
            <a:ext cx="57693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b="1" dirty="0" smtClean="0"/>
              <a:t>RETÉN  </a:t>
            </a:r>
            <a:r>
              <a:rPr lang="es-ES" sz="4800" b="1" dirty="0" smtClean="0">
                <a:solidFill>
                  <a:schemeClr val="bg1"/>
                </a:solidFill>
              </a:rPr>
              <a:t>TU</a:t>
            </a:r>
            <a:r>
              <a:rPr lang="es-ES" sz="3600" b="1" dirty="0" smtClean="0">
                <a:solidFill>
                  <a:schemeClr val="bg1"/>
                </a:solidFill>
              </a:rPr>
              <a:t> </a:t>
            </a:r>
            <a:r>
              <a:rPr lang="es-ES" sz="3600" b="1" dirty="0" smtClean="0"/>
              <a:t> RESUMEN</a:t>
            </a:r>
            <a:endParaRPr lang="es-ES" sz="3600" b="1" dirty="0"/>
          </a:p>
        </p:txBody>
      </p:sp>
      <p:sp>
        <p:nvSpPr>
          <p:cNvPr id="10" name="Rectángulo 9"/>
          <p:cNvSpPr/>
          <p:nvPr/>
        </p:nvSpPr>
        <p:spPr>
          <a:xfrm>
            <a:off x="0" y="851747"/>
            <a:ext cx="1508760" cy="59033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085767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487680" y="1598154"/>
            <a:ext cx="11231880" cy="3184109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Rectángulo 4"/>
          <p:cNvSpPr/>
          <p:nvPr/>
        </p:nvSpPr>
        <p:spPr>
          <a:xfrm>
            <a:off x="827977" y="4708109"/>
            <a:ext cx="10551286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spc="50" dirty="0" smtClean="0">
                <a:ln w="0"/>
                <a:solidFill>
                  <a:schemeClr val="accent1">
                    <a:lumMod val="5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Procura no “almacenar” nada</a:t>
            </a:r>
          </a:p>
          <a:p>
            <a:pPr algn="ctr"/>
            <a:r>
              <a:rPr lang="es-ES" sz="5400" b="1" spc="50" dirty="0">
                <a:ln w="0"/>
                <a:solidFill>
                  <a:schemeClr val="accent1">
                    <a:lumMod val="5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q</a:t>
            </a:r>
            <a:r>
              <a:rPr lang="es-ES" sz="5400" b="1" spc="50" dirty="0" smtClean="0">
                <a:ln w="0"/>
                <a:solidFill>
                  <a:schemeClr val="accent1">
                    <a:lumMod val="5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ue no hayas entendido bien</a:t>
            </a:r>
          </a:p>
          <a:p>
            <a:pPr algn="ctr"/>
            <a:endParaRPr lang="es-ES" sz="5400" b="1" cap="none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32963">
            <a:off x="6486860" y="772511"/>
            <a:ext cx="3557916" cy="3751668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35854">
            <a:off x="2685262" y="445592"/>
            <a:ext cx="2548240" cy="2655120"/>
          </a:xfrm>
          <a:prstGeom prst="ellipse">
            <a:avLst/>
          </a:prstGeom>
          <a:ln>
            <a:noFill/>
          </a:ln>
          <a:effectLst>
            <a:reflection blurRad="6350" stA="50000" endA="295" endPos="92000" dist="101600" dir="5400000" sy="-100000" algn="bl" rotWithShape="0"/>
            <a:softEdge rad="112500"/>
          </a:effectLst>
        </p:spPr>
      </p:pic>
      <p:sp>
        <p:nvSpPr>
          <p:cNvPr id="8" name="Arco 7"/>
          <p:cNvSpPr/>
          <p:nvPr/>
        </p:nvSpPr>
        <p:spPr>
          <a:xfrm rot="19951895">
            <a:off x="3107938" y="2079100"/>
            <a:ext cx="3573734" cy="1634625"/>
          </a:xfrm>
          <a:prstGeom prst="arc">
            <a:avLst>
              <a:gd name="adj1" fmla="val 4691932"/>
              <a:gd name="adj2" fmla="val 0"/>
            </a:avLst>
          </a:prstGeom>
          <a:ln w="28575">
            <a:solidFill>
              <a:schemeClr val="tx1"/>
            </a:solidFill>
          </a:ln>
          <a:effectLst>
            <a:reflection blurRad="6350" stA="50000" endA="295" endPos="92000" dist="101600" dir="5400000" sy="-100000" algn="bl" rotWithShape="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Rectángulo 8"/>
          <p:cNvSpPr/>
          <p:nvPr/>
        </p:nvSpPr>
        <p:spPr>
          <a:xfrm>
            <a:off x="367234" y="3606502"/>
            <a:ext cx="1634988" cy="6974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994979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 smtClean="0"/>
              <a:t>Evita </a:t>
            </a:r>
            <a:r>
              <a:rPr lang="es-ES" b="1" dirty="0"/>
              <a:t>l</a:t>
            </a:r>
            <a:r>
              <a:rPr lang="es-ES" b="1" dirty="0" smtClean="0"/>
              <a:t>a memoria mecánica</a:t>
            </a:r>
            <a:br>
              <a:rPr lang="es-ES" b="1" dirty="0" smtClean="0"/>
            </a:br>
            <a:r>
              <a:rPr lang="es-ES" b="1" dirty="0"/>
              <a:t> </a:t>
            </a:r>
            <a:r>
              <a:rPr lang="es-ES" b="1" dirty="0" smtClean="0"/>
              <a:t>                       de la primera infancia</a:t>
            </a:r>
            <a:endParaRPr lang="es-ES" b="1" dirty="0"/>
          </a:p>
        </p:txBody>
      </p:sp>
      <p:sp>
        <p:nvSpPr>
          <p:cNvPr id="4" name="Rectángulo 3"/>
          <p:cNvSpPr/>
          <p:nvPr/>
        </p:nvSpPr>
        <p:spPr>
          <a:xfrm>
            <a:off x="472966" y="1860331"/>
            <a:ext cx="11209282" cy="4367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Rectángulo 4"/>
          <p:cNvSpPr/>
          <p:nvPr/>
        </p:nvSpPr>
        <p:spPr>
          <a:xfrm>
            <a:off x="0" y="4871545"/>
            <a:ext cx="1891862" cy="677917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4" t="4726" r="6033" b="8017"/>
          <a:stretch/>
        </p:blipFill>
        <p:spPr>
          <a:xfrm>
            <a:off x="5535660" y="1966199"/>
            <a:ext cx="5220182" cy="4155312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7296" y="2161534"/>
            <a:ext cx="3229337" cy="2745853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7607" y="1966199"/>
            <a:ext cx="2496996" cy="209651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84452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ocumento 3"/>
          <p:cNvSpPr/>
          <p:nvPr/>
        </p:nvSpPr>
        <p:spPr>
          <a:xfrm rot="10800000">
            <a:off x="925975" y="3588152"/>
            <a:ext cx="10868628" cy="2546430"/>
          </a:xfrm>
          <a:prstGeom prst="flowChartDocumen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864152" y="4914901"/>
            <a:ext cx="10141937" cy="706964"/>
          </a:xfrm>
        </p:spPr>
        <p:txBody>
          <a:bodyPr/>
          <a:lstStyle/>
          <a:p>
            <a:r>
              <a:rPr lang="es-ES" b="1" dirty="0" smtClean="0">
                <a:solidFill>
                  <a:schemeClr val="tx1"/>
                </a:solidFill>
              </a:rPr>
              <a:t>Proporciona a la MEMORIA las materias </a:t>
            </a:r>
            <a:br>
              <a:rPr lang="es-ES" b="1" dirty="0" smtClean="0">
                <a:solidFill>
                  <a:schemeClr val="tx1"/>
                </a:solidFill>
              </a:rPr>
            </a:br>
            <a:r>
              <a:rPr lang="es-ES" b="1" dirty="0" smtClean="0">
                <a:solidFill>
                  <a:schemeClr val="tx1"/>
                </a:solidFill>
              </a:rPr>
              <a:t>ya  </a:t>
            </a:r>
            <a:r>
              <a:rPr lang="es-ES" b="1" dirty="0" smtClean="0">
                <a:solidFill>
                  <a:srgbClr val="FFFF00"/>
                </a:solidFill>
              </a:rPr>
              <a:t>ORDENADAS</a:t>
            </a:r>
            <a:r>
              <a:rPr lang="es-ES" b="1" dirty="0" smtClean="0">
                <a:solidFill>
                  <a:schemeClr val="tx1"/>
                </a:solidFill>
              </a:rPr>
              <a:t>  y  </a:t>
            </a:r>
            <a:r>
              <a:rPr lang="es-ES" b="1" dirty="0" smtClean="0">
                <a:solidFill>
                  <a:srgbClr val="FFFF00"/>
                </a:solidFill>
              </a:rPr>
              <a:t>RELACIONADAS</a:t>
            </a:r>
            <a:endParaRPr lang="es-ES" b="1" dirty="0">
              <a:solidFill>
                <a:srgbClr val="FFFF00"/>
              </a:solidFill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" t="665" r="4794" b="4040"/>
          <a:stretch/>
        </p:blipFill>
        <p:spPr>
          <a:xfrm>
            <a:off x="1857875" y="631482"/>
            <a:ext cx="4151039" cy="3749040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766" y="1260133"/>
            <a:ext cx="3276387" cy="2991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2414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lipse 7"/>
          <p:cNvSpPr/>
          <p:nvPr/>
        </p:nvSpPr>
        <p:spPr>
          <a:xfrm>
            <a:off x="690465" y="1280605"/>
            <a:ext cx="5769963" cy="550272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785792" y="2323819"/>
            <a:ext cx="10340360" cy="34163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S" sz="3600" b="1" dirty="0" smtClean="0">
                <a:solidFill>
                  <a:schemeClr val="bg1"/>
                </a:solidFill>
              </a:rPr>
              <a:t>ENTENDER </a:t>
            </a:r>
          </a:p>
          <a:p>
            <a:pPr marL="0" indent="0">
              <a:buNone/>
            </a:pPr>
            <a:r>
              <a:rPr lang="es-ES" sz="3600" b="1" dirty="0" smtClean="0">
                <a:solidFill>
                  <a:schemeClr val="bg1"/>
                </a:solidFill>
              </a:rPr>
              <a:t>ES </a:t>
            </a:r>
          </a:p>
          <a:p>
            <a:pPr marL="0" indent="0">
              <a:buNone/>
            </a:pPr>
            <a:r>
              <a:rPr lang="es-ES" sz="3600" b="1" dirty="0" smtClean="0">
                <a:solidFill>
                  <a:schemeClr val="bg1"/>
                </a:solidFill>
              </a:rPr>
              <a:t>CAPTAR </a:t>
            </a:r>
          </a:p>
          <a:p>
            <a:pPr marL="0" indent="0">
              <a:buNone/>
            </a:pPr>
            <a:r>
              <a:rPr lang="es-ES" sz="3600" b="1" dirty="0" smtClean="0">
                <a:solidFill>
                  <a:schemeClr val="bg1"/>
                </a:solidFill>
              </a:rPr>
              <a:t>EL SENTIDO </a:t>
            </a:r>
          </a:p>
          <a:p>
            <a:pPr marL="0" indent="0">
              <a:buNone/>
            </a:pPr>
            <a:r>
              <a:rPr lang="es-ES" sz="3600" b="1" dirty="0" smtClean="0">
                <a:solidFill>
                  <a:schemeClr val="bg1"/>
                </a:solidFill>
              </a:rPr>
              <a:t>DE LAS FRASES</a:t>
            </a:r>
            <a:endParaRPr lang="es-ES" sz="3600" b="1" dirty="0">
              <a:solidFill>
                <a:schemeClr val="bg1"/>
              </a:solidFill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10336497" y="252952"/>
            <a:ext cx="89159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A.</a:t>
            </a:r>
            <a:endParaRPr lang="es-ES" sz="54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5195715" y="716885"/>
            <a:ext cx="352051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ENTENDER</a:t>
            </a:r>
            <a:endParaRPr lang="es-ES" sz="54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44" t="18414" b="18721"/>
          <a:stretch/>
        </p:blipFill>
        <p:spPr>
          <a:xfrm>
            <a:off x="5421086" y="2607407"/>
            <a:ext cx="5927271" cy="3604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4695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ocumento 4"/>
          <p:cNvSpPr/>
          <p:nvPr/>
        </p:nvSpPr>
        <p:spPr>
          <a:xfrm>
            <a:off x="7430947" y="3050409"/>
            <a:ext cx="4224759" cy="1840375"/>
          </a:xfrm>
          <a:prstGeom prst="flowChartDocument">
            <a:avLst/>
          </a:prstGeom>
          <a:effectLst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209545" y="850839"/>
            <a:ext cx="8761413" cy="706964"/>
          </a:xfrm>
        </p:spPr>
        <p:txBody>
          <a:bodyPr/>
          <a:lstStyle/>
          <a:p>
            <a:r>
              <a:rPr lang="es-ES" b="1" dirty="0" smtClean="0"/>
              <a:t>SI  </a:t>
            </a:r>
            <a:r>
              <a:rPr lang="es-ES" sz="4800" b="1" dirty="0" smtClean="0"/>
              <a:t>RELACIONAS</a:t>
            </a:r>
            <a:r>
              <a:rPr lang="es-ES" b="1" dirty="0" smtClean="0"/>
              <a:t>  te  FACILITARÁ  el </a:t>
            </a:r>
            <a:endParaRPr lang="es-ES" b="1" dirty="0"/>
          </a:p>
        </p:txBody>
      </p:sp>
      <p:sp>
        <p:nvSpPr>
          <p:cNvPr id="4" name="Rectángulo 3"/>
          <p:cNvSpPr/>
          <p:nvPr/>
        </p:nvSpPr>
        <p:spPr>
          <a:xfrm>
            <a:off x="7853702" y="3360264"/>
            <a:ext cx="364074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RETENER…</a:t>
            </a:r>
            <a:endParaRPr lang="es-ES" sz="5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416" y="1742517"/>
            <a:ext cx="6290842" cy="4374267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544010" y="5671595"/>
            <a:ext cx="1747777" cy="6366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Rectángulo 6"/>
          <p:cNvSpPr/>
          <p:nvPr/>
        </p:nvSpPr>
        <p:spPr>
          <a:xfrm>
            <a:off x="2438496" y="3929651"/>
            <a:ext cx="3853940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4000" b="1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Rela</a:t>
            </a:r>
            <a:r>
              <a:rPr lang="es-ES" sz="40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    </a:t>
            </a:r>
            <a:r>
              <a:rPr lang="es-ES" sz="4000" b="1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ciona</a:t>
            </a:r>
            <a:r>
              <a:rPr lang="es-ES" sz="40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</a:t>
            </a:r>
            <a:endParaRPr lang="es-ES" sz="40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3894013" y="3483375"/>
            <a:ext cx="357790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600" b="1" dirty="0" smtClean="0"/>
              <a:t>R</a:t>
            </a:r>
          </a:p>
          <a:p>
            <a:r>
              <a:rPr lang="es-ES" sz="1600" b="1" dirty="0" smtClean="0"/>
              <a:t>E</a:t>
            </a:r>
          </a:p>
          <a:p>
            <a:r>
              <a:rPr lang="es-ES" sz="1600" b="1" dirty="0" smtClean="0"/>
              <a:t>L</a:t>
            </a:r>
          </a:p>
          <a:p>
            <a:r>
              <a:rPr lang="es-ES" sz="1600" b="1" dirty="0" smtClean="0"/>
              <a:t>A</a:t>
            </a:r>
          </a:p>
          <a:p>
            <a:r>
              <a:rPr lang="es-ES" sz="1600" b="1" dirty="0" smtClean="0"/>
              <a:t>C</a:t>
            </a:r>
          </a:p>
          <a:p>
            <a:r>
              <a:rPr lang="es-ES" sz="1600" b="1" dirty="0" smtClean="0"/>
              <a:t>I</a:t>
            </a:r>
          </a:p>
          <a:p>
            <a:r>
              <a:rPr lang="es-ES" sz="1600" b="1" dirty="0" smtClean="0"/>
              <a:t>O</a:t>
            </a:r>
          </a:p>
          <a:p>
            <a:r>
              <a:rPr lang="es-ES" sz="1600" b="1" dirty="0" smtClean="0"/>
              <a:t>N</a:t>
            </a:r>
          </a:p>
          <a:p>
            <a:r>
              <a:rPr lang="es-ES" sz="1600" b="1" dirty="0" smtClean="0"/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42473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154952" y="779201"/>
            <a:ext cx="8761413" cy="706964"/>
          </a:xfrm>
        </p:spPr>
        <p:txBody>
          <a:bodyPr/>
          <a:lstStyle/>
          <a:p>
            <a:r>
              <a:rPr lang="es-ES" b="1" dirty="0" smtClean="0">
                <a:solidFill>
                  <a:srgbClr val="FFC000"/>
                </a:solidFill>
              </a:rPr>
              <a:t>ASIMILAR + AMPLIAR + PERSONALIZAR</a:t>
            </a:r>
            <a:endParaRPr lang="es-ES" b="1" dirty="0">
              <a:solidFill>
                <a:srgbClr val="FFC000"/>
              </a:solidFill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10418715" y="50338"/>
            <a:ext cx="82266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c.</a:t>
            </a:r>
            <a:endParaRPr lang="es-ES" sz="54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940510" y="779201"/>
            <a:ext cx="9190299" cy="706964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45" b="11552"/>
          <a:stretch/>
        </p:blipFill>
        <p:spPr>
          <a:xfrm>
            <a:off x="509286" y="1701800"/>
            <a:ext cx="11169570" cy="4988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470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os almacenados 3"/>
          <p:cNvSpPr/>
          <p:nvPr/>
        </p:nvSpPr>
        <p:spPr>
          <a:xfrm rot="16200000">
            <a:off x="3898448" y="-1040948"/>
            <a:ext cx="4408714" cy="10834008"/>
          </a:xfrm>
          <a:prstGeom prst="flowChartOnlineStorag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955054" y="4941509"/>
            <a:ext cx="8761413" cy="706964"/>
          </a:xfrm>
        </p:spPr>
        <p:txBody>
          <a:bodyPr/>
          <a:lstStyle/>
          <a:p>
            <a:r>
              <a:rPr lang="es-ES" dirty="0" smtClean="0"/>
              <a:t>  </a:t>
            </a:r>
            <a:r>
              <a:rPr lang="es-ES" b="1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ACTUALIZA TUS CONOCIMIENTOS</a:t>
            </a:r>
            <a:br>
              <a:rPr lang="es-ES" b="1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</a:br>
            <a:r>
              <a:rPr lang="es-ES" b="1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INCORPORÁNDOLOS A LA PRÁCTICA</a:t>
            </a:r>
            <a:br>
              <a:rPr lang="es-ES" b="1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</a:br>
            <a:r>
              <a:rPr lang="es-ES" b="1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                    Y VIDA DIARIA</a:t>
            </a:r>
            <a:endParaRPr lang="es-ES" b="1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1338943" y="1485900"/>
            <a:ext cx="849086" cy="2041071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22" t="36195" r="765"/>
          <a:stretch/>
        </p:blipFill>
        <p:spPr>
          <a:xfrm>
            <a:off x="2841172" y="503389"/>
            <a:ext cx="6122372" cy="333661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410514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751511" y="828292"/>
            <a:ext cx="938269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AMPLIA tus conocimientos,</a:t>
            </a:r>
            <a:endParaRPr lang="es-ES" sz="54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403" y="2322654"/>
            <a:ext cx="8077200" cy="4332790"/>
          </a:xfrm>
          <a:prstGeom prst="rect">
            <a:avLst/>
          </a:prstGeom>
        </p:spPr>
      </p:pic>
      <p:sp>
        <p:nvSpPr>
          <p:cNvPr id="6" name="Flecha abajo 5"/>
          <p:cNvSpPr/>
          <p:nvPr/>
        </p:nvSpPr>
        <p:spPr>
          <a:xfrm>
            <a:off x="10126619" y="81023"/>
            <a:ext cx="1309169" cy="340295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Elipse 6"/>
          <p:cNvSpPr/>
          <p:nvPr/>
        </p:nvSpPr>
        <p:spPr>
          <a:xfrm>
            <a:off x="9485145" y="3669173"/>
            <a:ext cx="2592115" cy="2558005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Rectángulo 7"/>
          <p:cNvSpPr/>
          <p:nvPr/>
        </p:nvSpPr>
        <p:spPr>
          <a:xfrm>
            <a:off x="9627681" y="4101654"/>
            <a:ext cx="2307042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3600" b="1" dirty="0">
                <a:ln w="10160">
                  <a:solidFill>
                    <a:schemeClr val="accent5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l</a:t>
            </a:r>
            <a:r>
              <a:rPr lang="es-ES" sz="3600" b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o</a:t>
            </a:r>
          </a:p>
          <a:p>
            <a:pPr algn="ctr"/>
            <a:r>
              <a:rPr lang="es-ES" sz="3600" b="1" dirty="0" smtClean="0">
                <a:ln w="10160">
                  <a:solidFill>
                    <a:schemeClr val="accent5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necesitas</a:t>
            </a:r>
            <a:endParaRPr lang="es-ES" sz="3600" b="1" cap="none" spc="0" dirty="0">
              <a:ln w="10160">
                <a:solidFill>
                  <a:schemeClr val="accent5"/>
                </a:solidFill>
                <a:prstDash val="solid"/>
              </a:ln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76735846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224402" y="857922"/>
            <a:ext cx="8761413" cy="706964"/>
          </a:xfrm>
        </p:spPr>
        <p:txBody>
          <a:bodyPr/>
          <a:lstStyle/>
          <a:p>
            <a:r>
              <a:rPr lang="es-ES" dirty="0" smtClean="0"/>
              <a:t>NO TE CONTENTES con ESTUDIAR  las</a:t>
            </a:r>
            <a:br>
              <a:rPr lang="es-ES" dirty="0" smtClean="0"/>
            </a:br>
            <a:r>
              <a:rPr lang="es-ES" dirty="0" smtClean="0"/>
              <a:t>materias exigidas en los exámenes</a:t>
            </a:r>
            <a:endParaRPr lang="es-ES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926" y="1851949"/>
            <a:ext cx="7361560" cy="457200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631"/>
          <a:stretch/>
        </p:blipFill>
        <p:spPr>
          <a:xfrm>
            <a:off x="8113854" y="1851949"/>
            <a:ext cx="3194613" cy="225839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204"/>
          <a:stretch/>
        </p:blipFill>
        <p:spPr>
          <a:xfrm>
            <a:off x="8740692" y="4236334"/>
            <a:ext cx="2857143" cy="2268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414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/>
          <p:cNvSpPr/>
          <p:nvPr/>
        </p:nvSpPr>
        <p:spPr>
          <a:xfrm>
            <a:off x="270933" y="4451109"/>
            <a:ext cx="3625059" cy="74258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212614" y="4148101"/>
            <a:ext cx="8761413" cy="706964"/>
          </a:xfrm>
        </p:spPr>
        <p:txBody>
          <a:bodyPr/>
          <a:lstStyle/>
          <a:p>
            <a:r>
              <a:rPr lang="es-ES" b="1" dirty="0" smtClean="0">
                <a:solidFill>
                  <a:schemeClr val="tx1"/>
                </a:solidFill>
              </a:rPr>
              <a:t>INTERRUMPE la </a:t>
            </a:r>
            <a:br>
              <a:rPr lang="es-ES" b="1" dirty="0" smtClean="0">
                <a:solidFill>
                  <a:schemeClr val="tx1"/>
                </a:solidFill>
              </a:rPr>
            </a:br>
            <a:r>
              <a:rPr lang="es-ES" b="1" dirty="0" smtClean="0">
                <a:solidFill>
                  <a:schemeClr val="tx1"/>
                </a:solidFill>
              </a:rPr>
              <a:t>materia </a:t>
            </a:r>
            <a:br>
              <a:rPr lang="es-ES" b="1" dirty="0" smtClean="0">
                <a:solidFill>
                  <a:schemeClr val="tx1"/>
                </a:solidFill>
              </a:rPr>
            </a:br>
            <a:r>
              <a:rPr lang="es-ES" b="1" dirty="0" smtClean="0">
                <a:solidFill>
                  <a:schemeClr val="tx1"/>
                </a:solidFill>
              </a:rPr>
              <a:t>(estudio) para</a:t>
            </a:r>
            <a:br>
              <a:rPr lang="es-ES" b="1" dirty="0" smtClean="0">
                <a:solidFill>
                  <a:schemeClr val="tx1"/>
                </a:solidFill>
              </a:rPr>
            </a:br>
            <a:r>
              <a:rPr lang="es-ES" b="1" dirty="0" smtClean="0">
                <a:solidFill>
                  <a:schemeClr val="tx1"/>
                </a:solidFill>
              </a:rPr>
              <a:t/>
            </a:r>
            <a:br>
              <a:rPr lang="es-ES" b="1" dirty="0" smtClean="0">
                <a:solidFill>
                  <a:schemeClr val="tx1"/>
                </a:solidFill>
              </a:rPr>
            </a:br>
            <a:r>
              <a:rPr lang="es-ES" sz="4400" b="1" dirty="0" smtClean="0">
                <a:solidFill>
                  <a:schemeClr val="bg1"/>
                </a:solidFill>
              </a:rPr>
              <a:t>meditar</a:t>
            </a:r>
            <a:r>
              <a:rPr lang="es-ES" b="1" dirty="0" smtClean="0">
                <a:solidFill>
                  <a:schemeClr val="bg1"/>
                </a:solidFill>
              </a:rPr>
              <a:t/>
            </a:r>
            <a:br>
              <a:rPr lang="es-ES" b="1" dirty="0" smtClean="0">
                <a:solidFill>
                  <a:schemeClr val="bg1"/>
                </a:solidFill>
              </a:rPr>
            </a:br>
            <a:r>
              <a:rPr lang="es-ES" b="1" dirty="0" smtClean="0">
                <a:solidFill>
                  <a:schemeClr val="bg1"/>
                </a:solidFill>
              </a:rPr>
              <a:t> </a:t>
            </a:r>
            <a:br>
              <a:rPr lang="es-ES" b="1" dirty="0" smtClean="0">
                <a:solidFill>
                  <a:schemeClr val="bg1"/>
                </a:solidFill>
              </a:rPr>
            </a:br>
            <a:r>
              <a:rPr lang="es-ES" b="1" dirty="0" smtClean="0">
                <a:solidFill>
                  <a:schemeClr val="tx1"/>
                </a:solidFill>
              </a:rPr>
              <a:t>sobre lo LEÍDO</a:t>
            </a:r>
            <a:br>
              <a:rPr lang="es-ES" b="1" dirty="0" smtClean="0">
                <a:solidFill>
                  <a:schemeClr val="tx1"/>
                </a:solidFill>
              </a:rPr>
            </a:br>
            <a:endParaRPr lang="es-ES" b="1" dirty="0">
              <a:solidFill>
                <a:schemeClr val="tx1"/>
              </a:solidFill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97" t="7416" r="6732" b="24956"/>
          <a:stretch/>
        </p:blipFill>
        <p:spPr>
          <a:xfrm>
            <a:off x="5412664" y="2421038"/>
            <a:ext cx="6078035" cy="4060142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6028283" y="2421038"/>
            <a:ext cx="276069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PENSAR</a:t>
            </a:r>
            <a:endParaRPr lang="es-ES" sz="54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chemeClr val="accent1">
                  <a:lumMod val="50000"/>
                </a:scheme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6" name="Flecha derecha 5"/>
          <p:cNvSpPr/>
          <p:nvPr/>
        </p:nvSpPr>
        <p:spPr>
          <a:xfrm rot="20319988">
            <a:off x="4165961" y="4025581"/>
            <a:ext cx="3245575" cy="45719"/>
          </a:xfrm>
          <a:prstGeom prst="rightArrow">
            <a:avLst/>
          </a:prstGeom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9" name="Conector recto 8"/>
          <p:cNvCxnSpPr/>
          <p:nvPr/>
        </p:nvCxnSpPr>
        <p:spPr>
          <a:xfrm>
            <a:off x="694267" y="1083733"/>
            <a:ext cx="7757414" cy="5080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ector recto 10"/>
          <p:cNvCxnSpPr/>
          <p:nvPr/>
        </p:nvCxnSpPr>
        <p:spPr>
          <a:xfrm>
            <a:off x="2083462" y="1456267"/>
            <a:ext cx="8347471" cy="33866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38624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981" y="914401"/>
            <a:ext cx="11263746" cy="5694218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775829" y="1080656"/>
            <a:ext cx="6034024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s-ES" sz="4400" b="1" dirty="0" smtClean="0">
                <a:ln/>
                <a:solidFill>
                  <a:schemeClr val="accent3"/>
                </a:solidFill>
              </a:rPr>
              <a:t>TRATA RECORDAR los</a:t>
            </a:r>
            <a:r>
              <a:rPr lang="es-ES" sz="4400" b="1" cap="none" spc="0" dirty="0" smtClean="0">
                <a:ln/>
                <a:solidFill>
                  <a:schemeClr val="accent3"/>
                </a:solidFill>
                <a:effectLst/>
              </a:rPr>
              <a:t> </a:t>
            </a:r>
          </a:p>
          <a:p>
            <a:pPr algn="ctr"/>
            <a:r>
              <a:rPr lang="es-ES" sz="4400" b="1" cap="none" spc="0" dirty="0" smtClean="0">
                <a:ln/>
                <a:solidFill>
                  <a:schemeClr val="accent3"/>
                </a:solidFill>
                <a:effectLst/>
              </a:rPr>
              <a:t>PUNTOS </a:t>
            </a:r>
            <a:r>
              <a:rPr lang="es-ES" sz="4400" b="1" dirty="0" smtClean="0">
                <a:ln/>
                <a:solidFill>
                  <a:schemeClr val="accent3"/>
                </a:solidFill>
              </a:rPr>
              <a:t>ESENCIALES</a:t>
            </a:r>
            <a:endParaRPr lang="es-ES" sz="4400" b="1" cap="none" spc="0" dirty="0">
              <a:ln/>
              <a:solidFill>
                <a:schemeClr val="accent3"/>
              </a:solidFill>
              <a:effectLst/>
            </a:endParaRPr>
          </a:p>
        </p:txBody>
      </p:sp>
      <p:sp>
        <p:nvSpPr>
          <p:cNvPr id="6" name="Flecha derecha 5"/>
          <p:cNvSpPr/>
          <p:nvPr/>
        </p:nvSpPr>
        <p:spPr>
          <a:xfrm>
            <a:off x="0" y="4842164"/>
            <a:ext cx="4177145" cy="128847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474671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498764" y="1745673"/>
            <a:ext cx="11201400" cy="34705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Rectángulo 4"/>
          <p:cNvSpPr/>
          <p:nvPr/>
        </p:nvSpPr>
        <p:spPr>
          <a:xfrm>
            <a:off x="498764" y="5216236"/>
            <a:ext cx="11201400" cy="122612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Rectángulo 5"/>
          <p:cNvSpPr/>
          <p:nvPr/>
        </p:nvSpPr>
        <p:spPr>
          <a:xfrm>
            <a:off x="1082977" y="2103614"/>
            <a:ext cx="4426212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ESTUDIA con</a:t>
            </a:r>
          </a:p>
          <a:p>
            <a:pPr algn="ctr"/>
            <a:r>
              <a:rPr lang="es-ES" sz="5400" b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ENTUSIASMO</a:t>
            </a:r>
          </a:p>
          <a:p>
            <a:pPr algn="ctr"/>
            <a:r>
              <a:rPr lang="es-ES" sz="54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CREADOR</a:t>
            </a:r>
            <a:endParaRPr lang="es-ES" sz="54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88"/>
          <a:stretch/>
        </p:blipFill>
        <p:spPr>
          <a:xfrm>
            <a:off x="6093402" y="807388"/>
            <a:ext cx="5159088" cy="5177776"/>
          </a:xfrm>
          <a:prstGeom prst="rect">
            <a:avLst/>
          </a:prstGeom>
        </p:spPr>
      </p:pic>
      <p:sp>
        <p:nvSpPr>
          <p:cNvPr id="8" name="Rectángulo 7"/>
          <p:cNvSpPr/>
          <p:nvPr/>
        </p:nvSpPr>
        <p:spPr>
          <a:xfrm>
            <a:off x="6726383" y="3522261"/>
            <a:ext cx="3768435" cy="70658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CuadroTexto 8"/>
          <p:cNvSpPr txBox="1"/>
          <p:nvPr/>
        </p:nvSpPr>
        <p:spPr>
          <a:xfrm>
            <a:off x="7440980" y="3522261"/>
            <a:ext cx="261642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400" b="1" dirty="0" smtClean="0"/>
              <a:t>F Í J A T E</a:t>
            </a:r>
            <a:endParaRPr lang="es-ES" sz="4400" b="1" dirty="0"/>
          </a:p>
        </p:txBody>
      </p:sp>
      <p:sp>
        <p:nvSpPr>
          <p:cNvPr id="10" name="Rectángulo 9"/>
          <p:cNvSpPr/>
          <p:nvPr/>
        </p:nvSpPr>
        <p:spPr>
          <a:xfrm>
            <a:off x="0" y="5590309"/>
            <a:ext cx="2431473" cy="58189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45422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ocumento 5"/>
          <p:cNvSpPr/>
          <p:nvPr/>
        </p:nvSpPr>
        <p:spPr>
          <a:xfrm rot="10800000">
            <a:off x="616527" y="3906981"/>
            <a:ext cx="11021290" cy="2409862"/>
          </a:xfrm>
          <a:prstGeom prst="flowChartDocumen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9884" y="1007919"/>
            <a:ext cx="5945710" cy="4914070"/>
          </a:xfrm>
          <a:prstGeom prst="rect">
            <a:avLst/>
          </a:prstGeom>
          <a:ln w="76200">
            <a:solidFill>
              <a:schemeClr val="accent1">
                <a:lumMod val="60000"/>
                <a:lumOff val="40000"/>
              </a:schemeClr>
            </a:solidFill>
          </a:ln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</p:pic>
      <p:sp>
        <p:nvSpPr>
          <p:cNvPr id="5" name="Rectángulo 4"/>
          <p:cNvSpPr/>
          <p:nvPr/>
        </p:nvSpPr>
        <p:spPr>
          <a:xfrm>
            <a:off x="7648951" y="2006905"/>
            <a:ext cx="3732112" cy="341632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ChevronInverted">
              <a:avLst/>
            </a:prstTxWarp>
            <a:spAutoFit/>
          </a:bodyPr>
          <a:lstStyle/>
          <a:p>
            <a:pPr algn="ctr"/>
            <a:r>
              <a:rPr lang="es-E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EVITA la</a:t>
            </a:r>
          </a:p>
          <a:p>
            <a:pPr algn="ctr"/>
            <a:r>
              <a:rPr lang="es-ES" sz="54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PEREZA</a:t>
            </a:r>
          </a:p>
          <a:p>
            <a:pPr algn="ctr"/>
            <a:r>
              <a:rPr lang="es-E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y</a:t>
            </a:r>
            <a:r>
              <a:rPr lang="es-E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el</a:t>
            </a:r>
          </a:p>
          <a:p>
            <a:pPr algn="ctr"/>
            <a:r>
              <a:rPr lang="es-ES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DESORDEN</a:t>
            </a:r>
            <a:endParaRPr lang="es-E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cxnSp>
        <p:nvCxnSpPr>
          <p:cNvPr id="8" name="Conector recto 7"/>
          <p:cNvCxnSpPr/>
          <p:nvPr/>
        </p:nvCxnSpPr>
        <p:spPr>
          <a:xfrm>
            <a:off x="5361709" y="2535382"/>
            <a:ext cx="2784764" cy="706582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63167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os almacenados 3"/>
          <p:cNvSpPr/>
          <p:nvPr/>
        </p:nvSpPr>
        <p:spPr>
          <a:xfrm>
            <a:off x="807030" y="2493818"/>
            <a:ext cx="10619509" cy="3886201"/>
          </a:xfrm>
          <a:prstGeom prst="flowChartOnlineStorag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Rectángulo 4"/>
          <p:cNvSpPr/>
          <p:nvPr/>
        </p:nvSpPr>
        <p:spPr>
          <a:xfrm>
            <a:off x="1152581" y="743680"/>
            <a:ext cx="901400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IMPROVISAR ES FRACASAR</a:t>
            </a:r>
            <a:endParaRPr lang="es-E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84" t="54" r="11113" b="2817"/>
          <a:stretch/>
        </p:blipFill>
        <p:spPr>
          <a:xfrm rot="21288502">
            <a:off x="2263880" y="2770163"/>
            <a:ext cx="3808071" cy="3125164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4" t="22816" r="54645" b="18447"/>
          <a:stretch/>
        </p:blipFill>
        <p:spPr>
          <a:xfrm>
            <a:off x="6372287" y="2493818"/>
            <a:ext cx="3093720" cy="293916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CuadroTexto 5"/>
          <p:cNvSpPr txBox="1"/>
          <p:nvPr/>
        </p:nvSpPr>
        <p:spPr>
          <a:xfrm>
            <a:off x="6504321" y="5537168"/>
            <a:ext cx="346280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200" b="1" dirty="0" smtClean="0"/>
              <a:t>TEN un HORARIO</a:t>
            </a:r>
            <a:endParaRPr lang="es-ES" sz="3200" b="1" dirty="0"/>
          </a:p>
        </p:txBody>
      </p:sp>
    </p:spTree>
    <p:extLst>
      <p:ext uri="{BB962C8B-B14F-4D97-AF65-F5344CB8AC3E}">
        <p14:creationId xmlns:p14="http://schemas.microsoft.com/office/powerpoint/2010/main" val="13995499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/>
          <p:cNvSpPr/>
          <p:nvPr/>
        </p:nvSpPr>
        <p:spPr>
          <a:xfrm>
            <a:off x="1154954" y="3029963"/>
            <a:ext cx="11037046" cy="258532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 smtClean="0"/>
              <a:t>FRENTE A LA LECCIÓN</a:t>
            </a:r>
            <a:r>
              <a:rPr lang="es-ES" dirty="0" smtClean="0"/>
              <a:t>:</a:t>
            </a:r>
            <a:endParaRPr lang="es-ES" dirty="0"/>
          </a:p>
        </p:txBody>
      </p:sp>
      <p:sp>
        <p:nvSpPr>
          <p:cNvPr id="4" name="Rectángulo 3"/>
          <p:cNvSpPr/>
          <p:nvPr/>
        </p:nvSpPr>
        <p:spPr>
          <a:xfrm>
            <a:off x="0" y="3029963"/>
            <a:ext cx="5840060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ESCUCHA</a:t>
            </a:r>
          </a:p>
          <a:p>
            <a:pPr algn="ctr"/>
            <a:r>
              <a:rPr lang="es-ES" sz="5400" b="1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LEE</a:t>
            </a:r>
          </a:p>
          <a:p>
            <a:pPr algn="ctr"/>
            <a:r>
              <a:rPr lang="es-ES" sz="5400" b="1" cap="none" spc="0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               RESUME</a:t>
            </a:r>
            <a:endParaRPr lang="es-ES" sz="5400" b="1" cap="none" spc="0" dirty="0">
              <a:ln w="12700">
                <a:solidFill>
                  <a:schemeClr val="accent1"/>
                </a:solidFill>
                <a:prstDash val="solid"/>
              </a:ln>
              <a:solidFill>
                <a:schemeClr val="bg1"/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38" b="8950"/>
          <a:stretch/>
        </p:blipFill>
        <p:spPr>
          <a:xfrm>
            <a:off x="6923313" y="1533675"/>
            <a:ext cx="3935186" cy="4573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1470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rapecio 3"/>
          <p:cNvSpPr/>
          <p:nvPr/>
        </p:nvSpPr>
        <p:spPr>
          <a:xfrm rot="10800000">
            <a:off x="472443" y="2429256"/>
            <a:ext cx="11247120" cy="4191000"/>
          </a:xfrm>
          <a:prstGeom prst="trapezoi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Rectángulo 4"/>
          <p:cNvSpPr/>
          <p:nvPr/>
        </p:nvSpPr>
        <p:spPr>
          <a:xfrm>
            <a:off x="5050606" y="2785818"/>
            <a:ext cx="5711820" cy="34778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4400" b="1" dirty="0" smtClean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</a:rPr>
              <a:t>La irreflexión y</a:t>
            </a:r>
          </a:p>
          <a:p>
            <a:pPr algn="ctr"/>
            <a:r>
              <a:rPr lang="es-ES" sz="4400" b="1" dirty="0" smtClean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</a:rPr>
              <a:t>d</a:t>
            </a:r>
            <a:r>
              <a:rPr lang="es-ES" sz="4400" b="1" cap="none" spc="0" dirty="0" smtClean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effectLst/>
              </a:rPr>
              <a:t>istracción</a:t>
            </a:r>
          </a:p>
          <a:p>
            <a:pPr algn="ctr"/>
            <a:r>
              <a:rPr lang="es-ES" sz="4400" b="1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</a:rPr>
              <a:t>t</a:t>
            </a:r>
            <a:r>
              <a:rPr lang="es-ES" sz="4400" b="1" dirty="0" smtClean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</a:rPr>
              <a:t>e estorbarán</a:t>
            </a:r>
          </a:p>
          <a:p>
            <a:pPr algn="ctr"/>
            <a:r>
              <a:rPr lang="es-ES" sz="4400" b="1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</a:rPr>
              <a:t>e</a:t>
            </a:r>
            <a:r>
              <a:rPr lang="es-ES" sz="4400" b="1" cap="none" spc="0" dirty="0" smtClean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effectLst/>
              </a:rPr>
              <a:t>n tus RESÚMENES,</a:t>
            </a:r>
          </a:p>
          <a:p>
            <a:pPr algn="ctr"/>
            <a:r>
              <a:rPr lang="es-ES" sz="4400" b="1" dirty="0" smtClean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</a:rPr>
              <a:t>(perderás tiempo…)</a:t>
            </a:r>
            <a:endParaRPr lang="es-ES" sz="4400" b="1" cap="none" spc="0" dirty="0">
              <a:ln w="12700">
                <a:solidFill>
                  <a:schemeClr val="accent5"/>
                </a:solidFill>
                <a:prstDash val="solid"/>
              </a:ln>
              <a:pattFill prst="ltDnDiag">
                <a:fgClr>
                  <a:schemeClr val="accent5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  <a:effectLst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40" y="543730"/>
            <a:ext cx="4916044" cy="5300883"/>
          </a:xfrm>
          <a:prstGeom prst="rect">
            <a:avLst/>
          </a:prstGeom>
        </p:spPr>
      </p:pic>
      <p:cxnSp>
        <p:nvCxnSpPr>
          <p:cNvPr id="8" name="Conector recto 7"/>
          <p:cNvCxnSpPr/>
          <p:nvPr/>
        </p:nvCxnSpPr>
        <p:spPr>
          <a:xfrm>
            <a:off x="899540" y="1060704"/>
            <a:ext cx="914400" cy="914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uadroTexto 8"/>
          <p:cNvSpPr txBox="1"/>
          <p:nvPr/>
        </p:nvSpPr>
        <p:spPr>
          <a:xfrm>
            <a:off x="1813940" y="5894361"/>
            <a:ext cx="23471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b="1" dirty="0" smtClean="0"/>
              <a:t>José Soler </a:t>
            </a:r>
            <a:r>
              <a:rPr lang="es-ES" sz="2000" b="1" dirty="0" err="1" smtClean="0"/>
              <a:t>Mataix</a:t>
            </a:r>
            <a:endParaRPr lang="es-ES" sz="2000" b="1" dirty="0"/>
          </a:p>
        </p:txBody>
      </p:sp>
    </p:spTree>
    <p:extLst>
      <p:ext uri="{BB962C8B-B14F-4D97-AF65-F5344CB8AC3E}">
        <p14:creationId xmlns:p14="http://schemas.microsoft.com/office/powerpoint/2010/main" val="33062646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9474946" cy="706964"/>
          </a:xfrm>
        </p:spPr>
        <p:txBody>
          <a:bodyPr/>
          <a:lstStyle/>
          <a:p>
            <a:r>
              <a:rPr lang="es-ES" b="1" dirty="0" smtClean="0"/>
              <a:t>SEPARAR lo FUNDAMENTAL de lo ACCESORIO; lo </a:t>
            </a:r>
            <a:r>
              <a:rPr lang="es-ES" b="1" u="sng" dirty="0" smtClean="0"/>
              <a:t>CIERTO</a:t>
            </a:r>
            <a:r>
              <a:rPr lang="es-ES" b="1" dirty="0" smtClean="0"/>
              <a:t> de lo DUDOSO…</a:t>
            </a:r>
            <a:endParaRPr lang="es-ES" b="1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49"/>
          <a:stretch/>
        </p:blipFill>
        <p:spPr>
          <a:xfrm>
            <a:off x="2869748" y="2390774"/>
            <a:ext cx="5668736" cy="4205969"/>
          </a:xfrm>
          <a:prstGeom prst="rect">
            <a:avLst/>
          </a:prstGeom>
        </p:spPr>
      </p:pic>
      <p:sp>
        <p:nvSpPr>
          <p:cNvPr id="7" name="Flecha izquierda 6"/>
          <p:cNvSpPr/>
          <p:nvPr/>
        </p:nvSpPr>
        <p:spPr>
          <a:xfrm>
            <a:off x="1453243" y="2390774"/>
            <a:ext cx="4016828" cy="1511755"/>
          </a:xfrm>
          <a:prstGeom prst="lef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Rectángulo 7"/>
          <p:cNvSpPr/>
          <p:nvPr/>
        </p:nvSpPr>
        <p:spPr>
          <a:xfrm>
            <a:off x="2496791" y="2792708"/>
            <a:ext cx="2430474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4000" b="1" cap="none" spc="0" dirty="0" smtClean="0">
                <a:ln w="0"/>
                <a:effectLst/>
              </a:rPr>
              <a:t>DUDOSO</a:t>
            </a:r>
            <a:endParaRPr lang="es-ES" sz="4000" b="1" cap="none" spc="0" dirty="0">
              <a:ln w="0"/>
              <a:effectLst/>
            </a:endParaRPr>
          </a:p>
        </p:txBody>
      </p:sp>
      <p:sp>
        <p:nvSpPr>
          <p:cNvPr id="9" name="Flecha izquierda 8"/>
          <p:cNvSpPr/>
          <p:nvPr/>
        </p:nvSpPr>
        <p:spPr>
          <a:xfrm rot="1615175">
            <a:off x="7604501" y="2956667"/>
            <a:ext cx="3556657" cy="2067449"/>
          </a:xfrm>
          <a:prstGeom prst="leftArrow">
            <a:avLst/>
          </a:prstGeom>
          <a:solidFill>
            <a:srgbClr val="FF0000"/>
          </a:solidFill>
          <a:effectLst>
            <a:reflection blurRad="6350" stA="50000" endA="300" endPos="5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Rectángulo 9"/>
          <p:cNvSpPr/>
          <p:nvPr/>
        </p:nvSpPr>
        <p:spPr>
          <a:xfrm rot="1428266">
            <a:off x="8169196" y="3605673"/>
            <a:ext cx="2427268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4400" b="1" cap="none" spc="0" dirty="0" smtClean="0">
                <a:ln w="0"/>
                <a:effectLst/>
              </a:rPr>
              <a:t>¡CIERTO!</a:t>
            </a:r>
            <a:endParaRPr lang="es-ES" sz="4400" b="1" cap="none" spc="0" dirty="0">
              <a:ln w="0"/>
              <a:effectLst/>
            </a:endParaRPr>
          </a:p>
        </p:txBody>
      </p:sp>
      <p:sp>
        <p:nvSpPr>
          <p:cNvPr id="11" name="Rectángulo redondeado 10"/>
          <p:cNvSpPr/>
          <p:nvPr/>
        </p:nvSpPr>
        <p:spPr>
          <a:xfrm>
            <a:off x="6361459" y="4832228"/>
            <a:ext cx="2031427" cy="637843"/>
          </a:xfrm>
          <a:prstGeom prst="roundRect">
            <a:avLst/>
          </a:prstGeom>
          <a:solidFill>
            <a:srgbClr val="CCE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13" name="Conector recto 12"/>
          <p:cNvCxnSpPr/>
          <p:nvPr/>
        </p:nvCxnSpPr>
        <p:spPr>
          <a:xfrm flipV="1">
            <a:off x="5276111" y="6466114"/>
            <a:ext cx="945075" cy="1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992294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/>
          <p:cNvSpPr/>
          <p:nvPr/>
        </p:nvSpPr>
        <p:spPr>
          <a:xfrm>
            <a:off x="5828808" y="2726871"/>
            <a:ext cx="6123706" cy="32330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583"/>
          <a:stretch/>
        </p:blipFill>
        <p:spPr>
          <a:xfrm>
            <a:off x="602795" y="2330221"/>
            <a:ext cx="5095876" cy="4135892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5828808" y="3032649"/>
            <a:ext cx="5955477" cy="255454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40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Lee primero en </a:t>
            </a:r>
            <a:r>
              <a:rPr lang="es-ES" sz="4000" b="1" u="sng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silencio</a:t>
            </a:r>
          </a:p>
          <a:p>
            <a:pPr algn="ctr"/>
            <a:r>
              <a:rPr lang="es-ES" sz="4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y</a:t>
            </a:r>
            <a:r>
              <a:rPr lang="es-ES" sz="40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con cierta rapidez, la</a:t>
            </a:r>
          </a:p>
          <a:p>
            <a:pPr algn="ctr"/>
            <a:r>
              <a:rPr lang="es-ES" sz="4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</a:t>
            </a:r>
            <a:r>
              <a:rPr lang="es-ES" sz="40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ección, capítulo o</a:t>
            </a:r>
          </a:p>
          <a:p>
            <a:pPr algn="ctr"/>
            <a:r>
              <a:rPr lang="es-ES" sz="40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apartado…</a:t>
            </a:r>
          </a:p>
        </p:txBody>
      </p:sp>
      <p:sp>
        <p:nvSpPr>
          <p:cNvPr id="7" name="Rectángulo 6"/>
          <p:cNvSpPr/>
          <p:nvPr/>
        </p:nvSpPr>
        <p:spPr>
          <a:xfrm>
            <a:off x="3081804" y="792337"/>
            <a:ext cx="362631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dirty="0" smtClean="0">
                <a:ln w="0"/>
                <a:solidFill>
                  <a:schemeClr val="bg1"/>
                </a:solidFill>
              </a:rPr>
              <a:t>En </a:t>
            </a:r>
            <a:r>
              <a:rPr lang="es-ES" sz="5400" u="sng" dirty="0" smtClean="0">
                <a:ln w="0"/>
                <a:solidFill>
                  <a:schemeClr val="bg1"/>
                </a:solidFill>
              </a:rPr>
              <a:t>silencio</a:t>
            </a:r>
            <a:endParaRPr lang="es-ES" sz="5400" b="0" u="sng" cap="none" spc="0" dirty="0">
              <a:ln w="0"/>
              <a:solidFill>
                <a:schemeClr val="bg1"/>
              </a:solidFill>
              <a:effectLst/>
            </a:endParaRPr>
          </a:p>
        </p:txBody>
      </p:sp>
      <p:sp>
        <p:nvSpPr>
          <p:cNvPr id="8" name="Flecha abajo 7"/>
          <p:cNvSpPr/>
          <p:nvPr/>
        </p:nvSpPr>
        <p:spPr>
          <a:xfrm>
            <a:off x="10009415" y="0"/>
            <a:ext cx="1595256" cy="3032649"/>
          </a:xfrm>
          <a:prstGeom prst="downArrow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9643067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Conector recto 7"/>
          <p:cNvCxnSpPr/>
          <p:nvPr/>
        </p:nvCxnSpPr>
        <p:spPr>
          <a:xfrm>
            <a:off x="473529" y="4909457"/>
            <a:ext cx="11234057" cy="136072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ángulo 3"/>
          <p:cNvSpPr/>
          <p:nvPr/>
        </p:nvSpPr>
        <p:spPr>
          <a:xfrm>
            <a:off x="473529" y="1812471"/>
            <a:ext cx="11234057" cy="1992086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298235" y="1632857"/>
            <a:ext cx="8761413" cy="706964"/>
          </a:xfrm>
        </p:spPr>
        <p:txBody>
          <a:bodyPr/>
          <a:lstStyle/>
          <a:p>
            <a:r>
              <a:rPr lang="es-ES" sz="4000" b="1" dirty="0" smtClean="0"/>
              <a:t>Ves teniendo </a:t>
            </a:r>
            <a:br>
              <a:rPr lang="es-ES" sz="4000" b="1" dirty="0" smtClean="0"/>
            </a:br>
            <a:r>
              <a:rPr lang="es-ES" sz="4000" b="1" dirty="0" smtClean="0"/>
              <a:t>una idea  general</a:t>
            </a:r>
            <a:br>
              <a:rPr lang="es-ES" sz="4000" b="1" dirty="0" smtClean="0"/>
            </a:br>
            <a:r>
              <a:rPr lang="es-ES" sz="4000" b="1" dirty="0" smtClean="0"/>
              <a:t>del contenido</a:t>
            </a:r>
            <a:endParaRPr lang="es-ES" sz="4000" b="1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2828" y="1632857"/>
            <a:ext cx="4539892" cy="5045529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1138" y="3140529"/>
            <a:ext cx="4197803" cy="3537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84742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473528" y="440871"/>
            <a:ext cx="11234057" cy="586195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Rectángulo 4"/>
          <p:cNvSpPr/>
          <p:nvPr/>
        </p:nvSpPr>
        <p:spPr>
          <a:xfrm>
            <a:off x="1273628" y="6302829"/>
            <a:ext cx="832757" cy="55517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Rectángulo 5"/>
          <p:cNvSpPr/>
          <p:nvPr/>
        </p:nvSpPr>
        <p:spPr>
          <a:xfrm>
            <a:off x="1273628" y="779729"/>
            <a:ext cx="9086024" cy="276998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4000" b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Lee y también en </a:t>
            </a:r>
            <a:r>
              <a:rPr lang="es-ES" sz="4000" b="1" u="sng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silencio</a:t>
            </a:r>
            <a:r>
              <a:rPr lang="es-ES" sz="4000" b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, pero</a:t>
            </a:r>
          </a:p>
          <a:p>
            <a:pPr algn="ctr"/>
            <a:r>
              <a:rPr lang="es-ES" sz="40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SIN PRISAS la materia de ESTUDIO</a:t>
            </a:r>
          </a:p>
          <a:p>
            <a:pPr algn="ctr"/>
            <a:r>
              <a:rPr lang="es-ES" sz="4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r</a:t>
            </a:r>
            <a:r>
              <a:rPr lang="es-ES" sz="4000" b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elacionándola</a:t>
            </a:r>
            <a:r>
              <a:rPr lang="es-ES" sz="4000" b="1" cap="none" spc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, </a:t>
            </a:r>
            <a:r>
              <a:rPr lang="es-ES" sz="4000" b="1" u="sng" cap="none" spc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desmenuzánd</a:t>
            </a:r>
            <a:r>
              <a:rPr lang="es-ES" sz="4000" b="1" u="sng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ola</a:t>
            </a:r>
            <a:r>
              <a:rPr lang="es-ES" sz="4000" b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s-ES" sz="40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y</a:t>
            </a:r>
            <a:endParaRPr lang="es-ES" sz="4000" b="1" cap="none" spc="0" dirty="0" smtClean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  <a:p>
            <a:pPr algn="ctr"/>
            <a:endParaRPr lang="es-ES" sz="5400" b="1" u="sng" cap="none" spc="0" dirty="0" smtClean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5096" y="2850778"/>
            <a:ext cx="2465659" cy="3219071"/>
          </a:xfrm>
          <a:prstGeom prst="rect">
            <a:avLst/>
          </a:prstGeom>
        </p:spPr>
      </p:pic>
      <p:sp>
        <p:nvSpPr>
          <p:cNvPr id="8" name="Flecha derecha 7"/>
          <p:cNvSpPr/>
          <p:nvPr/>
        </p:nvSpPr>
        <p:spPr>
          <a:xfrm>
            <a:off x="1273628" y="3371850"/>
            <a:ext cx="5567422" cy="1699587"/>
          </a:xfrm>
          <a:prstGeom prst="rightArrow">
            <a:avLst/>
          </a:prstGeom>
          <a:solidFill>
            <a:schemeClr val="tx2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Rectángulo 8"/>
          <p:cNvSpPr/>
          <p:nvPr/>
        </p:nvSpPr>
        <p:spPr>
          <a:xfrm>
            <a:off x="1660689" y="3836922"/>
            <a:ext cx="4793300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s-ES" sz="4400" b="1" cap="none" spc="0" dirty="0" smtClean="0">
                <a:ln/>
                <a:effectLst/>
              </a:rPr>
              <a:t>seleccionándola</a:t>
            </a:r>
            <a:endParaRPr lang="es-ES" sz="4400" b="1" cap="none" spc="0" dirty="0">
              <a:ln/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7904053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452" y="5674418"/>
            <a:ext cx="11400503" cy="431414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442452" y="3495368"/>
            <a:ext cx="9114503" cy="5607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953961" y="3893847"/>
            <a:ext cx="3888994" cy="706964"/>
          </a:xfrm>
        </p:spPr>
        <p:txBody>
          <a:bodyPr/>
          <a:lstStyle/>
          <a:p>
            <a:r>
              <a:rPr lang="es-ES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Toma nota y </a:t>
            </a:r>
            <a:br>
              <a:rPr lang="es-ES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RESUME por </a:t>
            </a:r>
            <a:br>
              <a:rPr lang="es-ES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escrito</a:t>
            </a:r>
            <a:r>
              <a:rPr lang="es-ES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lo</a:t>
            </a:r>
            <a:br>
              <a:rPr lang="es-ES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estudiado, </a:t>
            </a:r>
            <a:br>
              <a:rPr lang="es-ES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poniendo </a:t>
            </a:r>
            <a:br>
              <a:rPr lang="es-ES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 texto en</a:t>
            </a:r>
            <a:br>
              <a:rPr lang="es-ES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ESQUEMAS.</a:t>
            </a:r>
            <a:endParaRPr lang="es-ES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803" y="834820"/>
            <a:ext cx="7525810" cy="62527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00"/>
          <a:stretch/>
        </p:blipFill>
        <p:spPr>
          <a:xfrm>
            <a:off x="1593217" y="698421"/>
            <a:ext cx="5279532" cy="5191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4368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471948" y="471950"/>
            <a:ext cx="11238271" cy="5958348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Rectángulo 4"/>
          <p:cNvSpPr/>
          <p:nvPr/>
        </p:nvSpPr>
        <p:spPr>
          <a:xfrm>
            <a:off x="21475" y="5204995"/>
            <a:ext cx="1415846" cy="6341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Rectángulo 5"/>
          <p:cNvSpPr/>
          <p:nvPr/>
        </p:nvSpPr>
        <p:spPr>
          <a:xfrm>
            <a:off x="1171849" y="1120880"/>
            <a:ext cx="5243743" cy="440120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4000" b="1" cap="none" spc="0" dirty="0" smtClean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El </a:t>
            </a:r>
            <a:r>
              <a:rPr lang="es-ES" sz="4000" b="1" u="sng" cap="none" spc="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RESUMEN</a:t>
            </a:r>
            <a:r>
              <a:rPr lang="es-ES" sz="4000" b="1" cap="none" spc="0" dirty="0" smtClean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te</a:t>
            </a:r>
          </a:p>
          <a:p>
            <a:pPr algn="ctr"/>
            <a:r>
              <a:rPr lang="es-ES" sz="4000" b="1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</a:t>
            </a:r>
            <a:r>
              <a:rPr lang="es-ES" sz="4000" b="1" dirty="0" smtClean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acilitará la</a:t>
            </a:r>
          </a:p>
          <a:p>
            <a:pPr algn="ctr"/>
            <a:r>
              <a:rPr lang="es-ES" sz="4000" b="1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</a:t>
            </a:r>
            <a:r>
              <a:rPr lang="es-ES" sz="4000" b="1" dirty="0" smtClean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etención de lo</a:t>
            </a:r>
          </a:p>
          <a:p>
            <a:pPr algn="ctr"/>
            <a:r>
              <a:rPr lang="es-ES" sz="4000" b="1" dirty="0" smtClean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</a:t>
            </a:r>
            <a:r>
              <a:rPr lang="es-ES" sz="4000" b="1" cap="none" spc="0" dirty="0" smtClean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studiado y te</a:t>
            </a:r>
          </a:p>
          <a:p>
            <a:pPr algn="ctr"/>
            <a:r>
              <a:rPr lang="es-ES" sz="40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</a:t>
            </a:r>
            <a:r>
              <a:rPr lang="es-ES" sz="4000" b="1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vitará leerlo</a:t>
            </a:r>
            <a:r>
              <a:rPr lang="es-ES" sz="4000" b="1" dirty="0" smtClean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de</a:t>
            </a:r>
          </a:p>
          <a:p>
            <a:pPr algn="ctr"/>
            <a:r>
              <a:rPr lang="es-ES" sz="4000" b="1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</a:t>
            </a:r>
            <a:r>
              <a:rPr lang="es-ES" sz="4000" b="1" cap="none" spc="0" dirty="0" smtClean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uevo </a:t>
            </a:r>
            <a:r>
              <a:rPr lang="es-ES" sz="4000" b="1" cap="none" spc="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íntegramente</a:t>
            </a:r>
          </a:p>
          <a:p>
            <a:pPr algn="ctr"/>
            <a:r>
              <a:rPr lang="es-ES" sz="4000" b="1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</a:t>
            </a:r>
            <a:r>
              <a:rPr lang="es-ES" sz="4000" b="1" dirty="0" smtClean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 los </a:t>
            </a:r>
            <a:r>
              <a:rPr lang="es-ES" sz="4000" b="1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repasos</a:t>
            </a:r>
            <a:endParaRPr lang="es-ES" sz="4000" b="1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5592" y="1091976"/>
            <a:ext cx="4734189" cy="4718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62015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ala de reuniones Ion">
  <a:themeElements>
    <a:clrScheme name="Ion Boardroom">
      <a:dk1>
        <a:sysClr val="windowText" lastClr="000000"/>
      </a:dk1>
      <a:lt1>
        <a:sysClr val="window" lastClr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8F8F8F"/>
      </a:hlink>
      <a:folHlink>
        <a:srgbClr val="A5A5A5"/>
      </a:folHlink>
    </a:clrScheme>
    <a:fontScheme name="Ion Boardroom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 Boardroom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B8502691-933B-45FE-8764-BA278511EF27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289</TotalTime>
  <Words>264</Words>
  <Application>Microsoft Office PowerPoint</Application>
  <PresentationFormat>Panorámica</PresentationFormat>
  <Paragraphs>98</Paragraphs>
  <Slides>30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30</vt:i4>
      </vt:variant>
    </vt:vector>
  </HeadingPairs>
  <TitlesOfParts>
    <vt:vector size="37" baseType="lpstr">
      <vt:lpstr>Arial</vt:lpstr>
      <vt:lpstr>Arial Black</vt:lpstr>
      <vt:lpstr>Calibri</vt:lpstr>
      <vt:lpstr>Century Gothic</vt:lpstr>
      <vt:lpstr>Freestyle Script</vt:lpstr>
      <vt:lpstr>Wingdings 3</vt:lpstr>
      <vt:lpstr>Sala de reuniones Ion</vt:lpstr>
      <vt:lpstr>Presentación de PowerPoint</vt:lpstr>
      <vt:lpstr>Presentación de PowerPoint</vt:lpstr>
      <vt:lpstr>FRENTE A LA LECCIÓN:</vt:lpstr>
      <vt:lpstr>SEPARAR lo FUNDAMENTAL de lo ACCESORIO; lo CIERTO de lo DUDOSO…</vt:lpstr>
      <vt:lpstr>Presentación de PowerPoint</vt:lpstr>
      <vt:lpstr>Ves teniendo  una idea  general del contenido</vt:lpstr>
      <vt:lpstr>Presentación de PowerPoint</vt:lpstr>
      <vt:lpstr>Toma nota y  RESUME por  escrito lo estudiado,  poniendo  el texto en ESQUEMAS.</vt:lpstr>
      <vt:lpstr>Presentación de PowerPoint</vt:lpstr>
      <vt:lpstr>Haz personalmente  tus resúmenes y gráficos</vt:lpstr>
      <vt:lpstr>Presentación de PowerPoint</vt:lpstr>
      <vt:lpstr>Entérate  del  significado  de las   palabras difíciles</vt:lpstr>
      <vt:lpstr>Presentación de PowerPoint</vt:lpstr>
      <vt:lpstr>NO  TENGAS PRISA</vt:lpstr>
      <vt:lpstr> </vt:lpstr>
      <vt:lpstr>No pretendas retenerlo todo</vt:lpstr>
      <vt:lpstr>Presentación de PowerPoint</vt:lpstr>
      <vt:lpstr>Evita la memoria mecánica                         de la primera infancia</vt:lpstr>
      <vt:lpstr>Proporciona a la MEMORIA las materias  ya  ORDENADAS  y  RELACIONADAS</vt:lpstr>
      <vt:lpstr>SI  RELACIONAS  te  FACILITARÁ  el </vt:lpstr>
      <vt:lpstr>ASIMILAR + AMPLIAR + PERSONALIZAR</vt:lpstr>
      <vt:lpstr>  ACTUALIZA TUS CONOCIMIENTOS INCORPORÁNDOLOS A LA PRÁCTICA                     Y VIDA DIARIA</vt:lpstr>
      <vt:lpstr>Presentación de PowerPoint</vt:lpstr>
      <vt:lpstr>NO TE CONTENTES con ESTUDIAR  las materias exigidas en los exámenes</vt:lpstr>
      <vt:lpstr>INTERRUMPE la  materia  (estudio) para  meditar   sobre lo LEÍDO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JOSE SOLER MATAIX</dc:creator>
  <cp:lastModifiedBy>José Soler Mataix</cp:lastModifiedBy>
  <cp:revision>38</cp:revision>
  <dcterms:created xsi:type="dcterms:W3CDTF">2015-01-08T11:44:21Z</dcterms:created>
  <dcterms:modified xsi:type="dcterms:W3CDTF">2015-01-19T09:09:35Z</dcterms:modified>
</cp:coreProperties>
</file>