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3" autoAdjust="0"/>
    <p:restoredTop sz="94660"/>
  </p:normalViewPr>
  <p:slideViewPr>
    <p:cSldViewPr snapToGrid="0">
      <p:cViewPr varScale="1">
        <p:scale>
          <a:sx n="78" d="100"/>
          <a:sy n="78" d="100"/>
        </p:scale>
        <p:origin x="6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4C4C3-4F0F-4D89-A1E4-2D5ADDD2EF9A}" type="datetimeFigureOut">
              <a:rPr lang="es-ES" smtClean="0"/>
              <a:t>27/11/2014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6108-4683-428B-A545-1C3E061C10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4110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4C4C3-4F0F-4D89-A1E4-2D5ADDD2EF9A}" type="datetimeFigureOut">
              <a:rPr lang="es-ES" smtClean="0"/>
              <a:t>27/11/2014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6108-4683-428B-A545-1C3E061C10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7439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4C4C3-4F0F-4D89-A1E4-2D5ADDD2EF9A}" type="datetimeFigureOut">
              <a:rPr lang="es-ES" smtClean="0"/>
              <a:t>27/11/2014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6108-4683-428B-A545-1C3E061C10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2820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4C4C3-4F0F-4D89-A1E4-2D5ADDD2EF9A}" type="datetimeFigureOut">
              <a:rPr lang="es-ES" smtClean="0"/>
              <a:t>27/11/2014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6108-4683-428B-A545-1C3E061C10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6496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4C4C3-4F0F-4D89-A1E4-2D5ADDD2EF9A}" type="datetimeFigureOut">
              <a:rPr lang="es-ES" smtClean="0"/>
              <a:t>27/11/2014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6108-4683-428B-A545-1C3E061C10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2779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4C4C3-4F0F-4D89-A1E4-2D5ADDD2EF9A}" type="datetimeFigureOut">
              <a:rPr lang="es-ES" smtClean="0"/>
              <a:t>27/11/2014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6108-4683-428B-A545-1C3E061C10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0137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4C4C3-4F0F-4D89-A1E4-2D5ADDD2EF9A}" type="datetimeFigureOut">
              <a:rPr lang="es-ES" smtClean="0"/>
              <a:t>27/11/2014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6108-4683-428B-A545-1C3E061C10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8309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4C4C3-4F0F-4D89-A1E4-2D5ADDD2EF9A}" type="datetimeFigureOut">
              <a:rPr lang="es-ES" smtClean="0"/>
              <a:t>27/11/2014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6108-4683-428B-A545-1C3E061C10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0974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4C4C3-4F0F-4D89-A1E4-2D5ADDD2EF9A}" type="datetimeFigureOut">
              <a:rPr lang="es-ES" smtClean="0"/>
              <a:t>27/11/2014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6108-4683-428B-A545-1C3E061C10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7305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4C4C3-4F0F-4D89-A1E4-2D5ADDD2EF9A}" type="datetimeFigureOut">
              <a:rPr lang="es-ES" smtClean="0"/>
              <a:t>27/11/2014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6108-4683-428B-A545-1C3E061C10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3545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4C4C3-4F0F-4D89-A1E4-2D5ADDD2EF9A}" type="datetimeFigureOut">
              <a:rPr lang="es-ES" smtClean="0"/>
              <a:t>27/11/2014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6108-4683-428B-A545-1C3E061C10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6027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4C4C3-4F0F-4D89-A1E4-2D5ADDD2EF9A}" type="datetimeFigureOut">
              <a:rPr lang="es-ES" smtClean="0"/>
              <a:t>27/11/2014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06108-4683-428B-A545-1C3E061C10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9972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7799614" y="977198"/>
            <a:ext cx="30602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CUIDAR y </a:t>
            </a:r>
            <a:endParaRPr lang="es-ES" sz="5400" b="1" cap="none" spc="0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14" y="293641"/>
            <a:ext cx="5794674" cy="3794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4" r="25765"/>
          <a:stretch/>
        </p:blipFill>
        <p:spPr>
          <a:xfrm>
            <a:off x="6739038" y="2567460"/>
            <a:ext cx="5181413" cy="3930726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468756" y="4729634"/>
            <a:ext cx="34688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AYUDAR. 3.</a:t>
            </a:r>
            <a:endParaRPr lang="es-ES" sz="5400" b="1" cap="none" spc="0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112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:comb/>
        <p:sndAc>
          <p:stSnd loop="1">
            <p:snd r:embed="rId2" name="Track05.wav"/>
          </p:stSnd>
        </p:sndAc>
      </p:transition>
    </mc:Choice>
    <mc:Fallback xmlns="">
      <p:transition spd="slow">
        <p:comb/>
        <p:sndAc>
          <p:stSnd loop="1">
            <p:snd r:embed="rId6" name="Track0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ángulo redondeado 3"/>
          <p:cNvSpPr/>
          <p:nvPr/>
        </p:nvSpPr>
        <p:spPr>
          <a:xfrm>
            <a:off x="1267378" y="5578587"/>
            <a:ext cx="9602972" cy="8080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69827" y="5287887"/>
            <a:ext cx="10515600" cy="1325563"/>
          </a:xfrm>
        </p:spPr>
        <p:txBody>
          <a:bodyPr/>
          <a:lstStyle/>
          <a:p>
            <a:r>
              <a:rPr lang="es-ES" b="1" dirty="0" smtClean="0"/>
              <a:t>La disciplina siempre será una gran ayuda</a:t>
            </a:r>
            <a:endParaRPr lang="es-ES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4" t="42568" r="12791" b="16484"/>
          <a:stretch/>
        </p:blipFill>
        <p:spPr>
          <a:xfrm>
            <a:off x="6018029" y="170063"/>
            <a:ext cx="4082902" cy="1424821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32184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206477" y="132735"/>
            <a:ext cx="11842955" cy="6548284"/>
          </a:xfrm>
          <a:prstGeom prst="rect">
            <a:avLst/>
          </a:prstGeom>
          <a:solidFill>
            <a:srgbClr val="00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474" y="4249438"/>
            <a:ext cx="10515600" cy="1325563"/>
          </a:xfrm>
        </p:spPr>
        <p:txBody>
          <a:bodyPr>
            <a:noAutofit/>
          </a:bodyPr>
          <a:lstStyle/>
          <a:p>
            <a:r>
              <a:rPr lang="es-ES" b="1" dirty="0" smtClean="0"/>
              <a:t>En las crisis,</a:t>
            </a:r>
            <a:br>
              <a:rPr lang="es-ES" b="1" dirty="0" smtClean="0"/>
            </a:br>
            <a:r>
              <a:rPr lang="es-ES" b="1" dirty="0" smtClean="0"/>
              <a:t>revaloriza</a:t>
            </a:r>
            <a:br>
              <a:rPr lang="es-ES" b="1" dirty="0" smtClean="0"/>
            </a:br>
            <a:r>
              <a:rPr lang="es-ES" b="1" dirty="0" smtClean="0"/>
              <a:t>los</a:t>
            </a:r>
            <a:br>
              <a:rPr lang="es-ES" b="1" dirty="0" smtClean="0"/>
            </a:br>
            <a:r>
              <a:rPr lang="es-ES" b="1" dirty="0" smtClean="0"/>
              <a:t>valores</a:t>
            </a:r>
            <a:br>
              <a:rPr lang="es-ES" b="1" dirty="0" smtClean="0"/>
            </a:br>
            <a:r>
              <a:rPr lang="es-ES" b="1" dirty="0" smtClean="0"/>
              <a:t>religiosos</a:t>
            </a:r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37" b="3707"/>
          <a:stretch/>
        </p:blipFill>
        <p:spPr>
          <a:xfrm>
            <a:off x="1150375" y="331053"/>
            <a:ext cx="10399660" cy="281236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" t="7850" r="236" b="5741"/>
          <a:stretch/>
        </p:blipFill>
        <p:spPr>
          <a:xfrm>
            <a:off x="3893573" y="3582287"/>
            <a:ext cx="4468761" cy="283644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582" y="3642963"/>
            <a:ext cx="2625212" cy="277577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86344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" t="26979" r="8217" b="54198"/>
          <a:stretch/>
        </p:blipFill>
        <p:spPr>
          <a:xfrm rot="10800000">
            <a:off x="233514" y="206522"/>
            <a:ext cx="11786420" cy="645974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AYUDA A VIVICAR VALORES QUE NOS AYUDEN</a:t>
            </a:r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57" y="1401097"/>
            <a:ext cx="4439880" cy="496114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080" y="1690687"/>
            <a:ext cx="6446888" cy="453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1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2" t="1159" b="52029"/>
          <a:stretch/>
        </p:blipFill>
        <p:spPr>
          <a:xfrm>
            <a:off x="180610" y="231438"/>
            <a:ext cx="11889470" cy="630652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9050" y="338722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Broadway" panose="04040905080B02020502" pitchFamily="82" charset="0"/>
              </a:rPr>
              <a:t>LA</a:t>
            </a:r>
            <a:br>
              <a:rPr lang="es-ES" dirty="0" smtClean="0">
                <a:latin typeface="Broadway" panose="04040905080B02020502" pitchFamily="82" charset="0"/>
              </a:rPr>
            </a:br>
            <a:r>
              <a:rPr lang="es-ES" dirty="0" smtClean="0">
                <a:latin typeface="Broadway" panose="04040905080B02020502" pitchFamily="82" charset="0"/>
              </a:rPr>
              <a:t>PAZ</a:t>
            </a:r>
            <a:br>
              <a:rPr lang="es-ES" dirty="0" smtClean="0">
                <a:latin typeface="Broadway" panose="04040905080B02020502" pitchFamily="82" charset="0"/>
              </a:rPr>
            </a:br>
            <a:r>
              <a:rPr lang="es-ES" dirty="0" smtClean="0">
                <a:latin typeface="Broadway" panose="04040905080B02020502" pitchFamily="82" charset="0"/>
              </a:rPr>
              <a:t>NO</a:t>
            </a:r>
            <a:br>
              <a:rPr lang="es-ES" dirty="0" smtClean="0">
                <a:latin typeface="Broadway" panose="04040905080B02020502" pitchFamily="82" charset="0"/>
              </a:rPr>
            </a:br>
            <a:r>
              <a:rPr lang="es-ES" dirty="0" smtClean="0">
                <a:latin typeface="Broadway" panose="04040905080B02020502" pitchFamily="82" charset="0"/>
              </a:rPr>
              <a:t>ES</a:t>
            </a:r>
            <a:br>
              <a:rPr lang="es-ES" dirty="0" smtClean="0">
                <a:latin typeface="Broadway" panose="04040905080B02020502" pitchFamily="82" charset="0"/>
              </a:rPr>
            </a:br>
            <a:r>
              <a:rPr lang="es-ES" dirty="0" smtClean="0">
                <a:latin typeface="Broadway" panose="04040905080B02020502" pitchFamily="82" charset="0"/>
              </a:rPr>
              <a:t>SÓLO</a:t>
            </a:r>
            <a:br>
              <a:rPr lang="es-ES" dirty="0" smtClean="0">
                <a:latin typeface="Broadway" panose="04040905080B02020502" pitchFamily="82" charset="0"/>
              </a:rPr>
            </a:br>
            <a:r>
              <a:rPr lang="es-ES" dirty="0" smtClean="0">
                <a:latin typeface="Broadway" panose="04040905080B02020502" pitchFamily="82" charset="0"/>
              </a:rPr>
              <a:t>AUSENCIA</a:t>
            </a:r>
            <a:br>
              <a:rPr lang="es-ES" dirty="0" smtClean="0">
                <a:latin typeface="Broadway" panose="04040905080B02020502" pitchFamily="82" charset="0"/>
              </a:rPr>
            </a:br>
            <a:r>
              <a:rPr lang="es-ES" dirty="0" smtClean="0">
                <a:latin typeface="Broadway" panose="04040905080B02020502" pitchFamily="82" charset="0"/>
              </a:rPr>
              <a:t>DE</a:t>
            </a:r>
            <a:br>
              <a:rPr lang="es-ES" dirty="0" smtClean="0">
                <a:latin typeface="Broadway" panose="04040905080B02020502" pitchFamily="82" charset="0"/>
              </a:rPr>
            </a:br>
            <a:r>
              <a:rPr lang="es-ES" dirty="0" smtClean="0">
                <a:latin typeface="Broadway" panose="04040905080B02020502" pitchFamily="82" charset="0"/>
              </a:rPr>
              <a:t>GUERRAS,  </a:t>
            </a:r>
            <a:r>
              <a:rPr lang="es-ES" dirty="0" smtClean="0">
                <a:solidFill>
                  <a:schemeClr val="bg1"/>
                </a:solidFill>
                <a:latin typeface="Broadway" panose="04040905080B02020502" pitchFamily="82" charset="0"/>
              </a:rPr>
              <a:t>LA   P A Z   es   J U S T I C I A</a:t>
            </a:r>
            <a:br>
              <a:rPr lang="es-ES" dirty="0" smtClean="0">
                <a:solidFill>
                  <a:schemeClr val="bg1"/>
                </a:solidFill>
                <a:latin typeface="Broadway" panose="04040905080B02020502" pitchFamily="82" charset="0"/>
              </a:rPr>
            </a:br>
            <a:endParaRPr lang="es-ES" dirty="0">
              <a:solidFill>
                <a:schemeClr val="bg1"/>
              </a:solidFill>
              <a:latin typeface="Broadway" panose="04040905080B02020502" pitchFamily="82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007" y="1082040"/>
            <a:ext cx="5095938" cy="355344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3" r="41981"/>
          <a:stretch/>
        </p:blipFill>
        <p:spPr>
          <a:xfrm>
            <a:off x="2758440" y="1082040"/>
            <a:ext cx="3700370" cy="335766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64204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47"/>
          <a:stretch/>
        </p:blipFill>
        <p:spPr>
          <a:xfrm>
            <a:off x="187216" y="211525"/>
            <a:ext cx="11841874" cy="642575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526192" y="4746061"/>
            <a:ext cx="6875600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Up">
              <a:avLst/>
            </a:prstTxWarp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No busques la paz si no</a:t>
            </a:r>
          </a:p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la</a:t>
            </a:r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llevas dentro de ti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4"/>
          <a:stretch/>
        </p:blipFill>
        <p:spPr>
          <a:xfrm>
            <a:off x="351429" y="581178"/>
            <a:ext cx="7752048" cy="479799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3" t="9028" r="15168" b="14711"/>
          <a:stretch/>
        </p:blipFill>
        <p:spPr>
          <a:xfrm>
            <a:off x="8103477" y="131625"/>
            <a:ext cx="3042745" cy="2768649"/>
          </a:xfrm>
          <a:prstGeom prst="ellipse">
            <a:avLst/>
          </a:prstGeom>
          <a:ln>
            <a:noFill/>
          </a:ln>
          <a:effectLst>
            <a:reflection blurRad="6350" stA="50000" endA="295" endPos="92000" dist="1016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3647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25" y="394447"/>
            <a:ext cx="11171004" cy="621188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4412" y="5280765"/>
            <a:ext cx="10515600" cy="1325563"/>
          </a:xfrm>
        </p:spPr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El individualismo jamás te ayudará para nada</a:t>
            </a:r>
            <a:endParaRPr lang="es-ES" b="1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11" b="15111"/>
          <a:stretch/>
        </p:blipFill>
        <p:spPr>
          <a:xfrm>
            <a:off x="6042212" y="2602885"/>
            <a:ext cx="4955780" cy="207981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19222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082"/>
            <a:ext cx="12192000" cy="6454589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4554071" y="2671482"/>
            <a:ext cx="3890682" cy="107576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34436" y="254658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Bauhaus 93" panose="04030905020B02020C02" pitchFamily="82" charset="0"/>
              </a:rPr>
              <a:t>PON TUS</a:t>
            </a:r>
            <a:r>
              <a:rPr lang="es-ES" dirty="0">
                <a:latin typeface="Bauhaus 93" panose="04030905020B02020C02" pitchFamily="82" charset="0"/>
              </a:rPr>
              <a:t> </a:t>
            </a:r>
            <a:r>
              <a:rPr lang="es-ES" dirty="0" smtClean="0">
                <a:latin typeface="Bauhaus 93" panose="04030905020B02020C02" pitchFamily="82" charset="0"/>
              </a:rPr>
              <a:t>TALENTOS</a:t>
            </a:r>
            <a:br>
              <a:rPr lang="es-ES" dirty="0" smtClean="0">
                <a:latin typeface="Bauhaus 93" panose="04030905020B02020C02" pitchFamily="82" charset="0"/>
              </a:rPr>
            </a:br>
            <a:r>
              <a:rPr lang="es-ES" dirty="0" smtClean="0">
                <a:latin typeface="Bauhaus 93" panose="04030905020B02020C02" pitchFamily="82" charset="0"/>
              </a:rPr>
              <a:t>PARA AYUDAR</a:t>
            </a:r>
            <a:r>
              <a:rPr lang="es-ES" dirty="0">
                <a:latin typeface="Bauhaus 93" panose="04030905020B02020C02" pitchFamily="82" charset="0"/>
              </a:rPr>
              <a:t> </a:t>
            </a:r>
            <a:r>
              <a:rPr lang="es-ES" dirty="0" smtClean="0">
                <a:latin typeface="Bauhaus 93" panose="04030905020B02020C02" pitchFamily="82" charset="0"/>
              </a:rPr>
              <a:t>A LOS</a:t>
            </a:r>
            <a:br>
              <a:rPr lang="es-ES" dirty="0" smtClean="0">
                <a:latin typeface="Bauhaus 93" panose="04030905020B02020C02" pitchFamily="82" charset="0"/>
              </a:rPr>
            </a:br>
            <a:r>
              <a:rPr lang="es-ES" dirty="0" smtClean="0">
                <a:latin typeface="Bauhaus 93" panose="04030905020B02020C02" pitchFamily="82" charset="0"/>
              </a:rPr>
              <a:t>DESFAVORECIDOS</a:t>
            </a:r>
            <a:endParaRPr lang="es-ES" dirty="0">
              <a:latin typeface="Bauhaus 93" panose="04030905020B02020C02" pitchFamily="82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1" t="44847" r="56400" b="46683"/>
          <a:stretch/>
        </p:blipFill>
        <p:spPr>
          <a:xfrm>
            <a:off x="5275730" y="5585009"/>
            <a:ext cx="1335741" cy="12012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4419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54"/>
          <a:stretch/>
        </p:blipFill>
        <p:spPr>
          <a:xfrm>
            <a:off x="8399437" y="1"/>
            <a:ext cx="3424518" cy="685799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76" y="0"/>
            <a:ext cx="7609974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93010" y="1884166"/>
            <a:ext cx="3393142" cy="1325563"/>
          </a:xfrm>
        </p:spPr>
        <p:txBody>
          <a:bodyPr>
            <a:noAutofit/>
          </a:bodyPr>
          <a:lstStyle/>
          <a:p>
            <a:r>
              <a:rPr lang="es-ES" sz="5400" b="1" dirty="0" smtClean="0"/>
              <a:t>Si sueñas </a:t>
            </a:r>
            <a:br>
              <a:rPr lang="es-ES" sz="5400" b="1" dirty="0" smtClean="0"/>
            </a:br>
            <a:r>
              <a:rPr lang="es-ES" sz="5400" b="1" dirty="0" smtClean="0"/>
              <a:t>cambiar </a:t>
            </a:r>
            <a:br>
              <a:rPr lang="es-ES" sz="5400" b="1" dirty="0" smtClean="0"/>
            </a:br>
            <a:r>
              <a:rPr lang="es-ES" sz="5400" b="1" dirty="0" smtClean="0"/>
              <a:t>el mundo,</a:t>
            </a:r>
            <a:endParaRPr lang="es-ES" sz="5400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5672418" y="3893565"/>
            <a:ext cx="56288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200" b="1" dirty="0">
                <a:solidFill>
                  <a:srgbClr val="FF0000"/>
                </a:solidFill>
              </a:rPr>
              <a:t>c</a:t>
            </a:r>
            <a:r>
              <a:rPr lang="es-ES" sz="7200" b="1" dirty="0" smtClean="0">
                <a:solidFill>
                  <a:srgbClr val="FF0000"/>
                </a:solidFill>
              </a:rPr>
              <a:t>ambia ante </a:t>
            </a:r>
            <a:r>
              <a:rPr lang="es-ES" sz="7200" b="1" dirty="0" err="1" smtClean="0">
                <a:solidFill>
                  <a:srgbClr val="FF0000"/>
                </a:solidFill>
              </a:rPr>
              <a:t>tí</a:t>
            </a:r>
            <a:endParaRPr lang="es-E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81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49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706582" y="4587103"/>
            <a:ext cx="10127673" cy="19799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678873" y="2402774"/>
            <a:ext cx="10986654" cy="202254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706582" y="235527"/>
            <a:ext cx="9559636" cy="20054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9927" y="262973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Britannic Bold" panose="020B0903060703020204" pitchFamily="34" charset="0"/>
              </a:rPr>
              <a:t>Cuida y</a:t>
            </a:r>
            <a:br>
              <a:rPr lang="es-ES" b="1" dirty="0" smtClean="0">
                <a:latin typeface="Britannic Bold" panose="020B0903060703020204" pitchFamily="34" charset="0"/>
              </a:rPr>
            </a:br>
            <a:r>
              <a:rPr lang="es-ES" b="1" dirty="0" smtClean="0">
                <a:latin typeface="Britannic Bold" panose="020B0903060703020204" pitchFamily="34" charset="0"/>
              </a:rPr>
              <a:t>usa los</a:t>
            </a:r>
            <a:br>
              <a:rPr lang="es-ES" b="1" dirty="0" smtClean="0">
                <a:latin typeface="Britannic Bold" panose="020B0903060703020204" pitchFamily="34" charset="0"/>
              </a:rPr>
            </a:br>
            <a:r>
              <a:rPr lang="es-ES" b="1" dirty="0" smtClean="0">
                <a:latin typeface="Britannic Bold" panose="020B0903060703020204" pitchFamily="34" charset="0"/>
              </a:rPr>
              <a:t>objetos.</a:t>
            </a:r>
            <a:br>
              <a:rPr lang="es-ES" b="1" dirty="0" smtClean="0">
                <a:latin typeface="Britannic Bold" panose="020B0903060703020204" pitchFamily="34" charset="0"/>
              </a:rPr>
            </a:br>
            <a:r>
              <a:rPr lang="es-ES" b="1" dirty="0">
                <a:latin typeface="Britannic Bold" panose="020B0903060703020204" pitchFamily="34" charset="0"/>
              </a:rPr>
              <a:t/>
            </a:r>
            <a:br>
              <a:rPr lang="es-ES" b="1" dirty="0">
                <a:latin typeface="Britannic Bold" panose="020B0903060703020204" pitchFamily="34" charset="0"/>
              </a:rPr>
            </a:br>
            <a:r>
              <a:rPr lang="es-ES" b="1" dirty="0" smtClean="0">
                <a:latin typeface="Britannic Bold" panose="020B0903060703020204" pitchFamily="34" charset="0"/>
              </a:rPr>
              <a:t>Respeta</a:t>
            </a:r>
            <a:br>
              <a:rPr lang="es-ES" b="1" dirty="0" smtClean="0">
                <a:latin typeface="Britannic Bold" panose="020B0903060703020204" pitchFamily="34" charset="0"/>
              </a:rPr>
            </a:br>
            <a:r>
              <a:rPr lang="es-ES" b="1" dirty="0" smtClean="0">
                <a:latin typeface="Britannic Bold" panose="020B0903060703020204" pitchFamily="34" charset="0"/>
              </a:rPr>
              <a:t>a las</a:t>
            </a:r>
            <a:br>
              <a:rPr lang="es-ES" b="1" dirty="0" smtClean="0">
                <a:latin typeface="Britannic Bold" panose="020B0903060703020204" pitchFamily="34" charset="0"/>
              </a:rPr>
            </a:br>
            <a:r>
              <a:rPr lang="es-ES" b="1" dirty="0" smtClean="0">
                <a:latin typeface="Britannic Bold" panose="020B0903060703020204" pitchFamily="34" charset="0"/>
              </a:rPr>
              <a:t>personas.</a:t>
            </a:r>
            <a:br>
              <a:rPr lang="es-ES" b="1" dirty="0" smtClean="0">
                <a:latin typeface="Britannic Bold" panose="020B0903060703020204" pitchFamily="34" charset="0"/>
              </a:rPr>
            </a:br>
            <a:r>
              <a:rPr lang="es-ES" b="1" dirty="0">
                <a:latin typeface="Britannic Bold" panose="020B0903060703020204" pitchFamily="34" charset="0"/>
              </a:rPr>
              <a:t/>
            </a:r>
            <a:br>
              <a:rPr lang="es-ES" b="1" dirty="0">
                <a:latin typeface="Britannic Bold" panose="020B0903060703020204" pitchFamily="34" charset="0"/>
              </a:rPr>
            </a:br>
            <a:r>
              <a:rPr lang="es-ES" b="1" dirty="0" smtClean="0">
                <a:latin typeface="Britannic Bold" panose="020B0903060703020204" pitchFamily="34" charset="0"/>
              </a:rPr>
              <a:t>¡que nunca</a:t>
            </a:r>
            <a:br>
              <a:rPr lang="es-ES" b="1" dirty="0" smtClean="0">
                <a:latin typeface="Britannic Bold" panose="020B0903060703020204" pitchFamily="34" charset="0"/>
              </a:rPr>
            </a:br>
            <a:r>
              <a:rPr lang="es-ES" b="1" dirty="0" smtClean="0">
                <a:latin typeface="Britannic Bold" panose="020B0903060703020204" pitchFamily="34" charset="0"/>
              </a:rPr>
              <a:t>sean objeto!</a:t>
            </a:r>
            <a:endParaRPr lang="es-ES" b="1" dirty="0">
              <a:latin typeface="Britannic Bold" panose="020B0903060703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7" b="7231"/>
          <a:stretch/>
        </p:blipFill>
        <p:spPr>
          <a:xfrm>
            <a:off x="3796145" y="397307"/>
            <a:ext cx="5888759" cy="175139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5" t="14883" b="20480"/>
          <a:stretch/>
        </p:blipFill>
        <p:spPr>
          <a:xfrm>
            <a:off x="5001490" y="2531939"/>
            <a:ext cx="6334380" cy="180109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2" t="10220" r="1630" b="173"/>
          <a:stretch/>
        </p:blipFill>
        <p:spPr>
          <a:xfrm>
            <a:off x="4406323" y="4762522"/>
            <a:ext cx="5278581" cy="162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5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6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46"/>
          <a:stretch/>
        </p:blipFill>
        <p:spPr>
          <a:xfrm>
            <a:off x="160095" y="235816"/>
            <a:ext cx="11855933" cy="641898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98296" y="405149"/>
            <a:ext cx="10515600" cy="1325563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Britannic Bold" panose="020B0903060703020204" pitchFamily="34" charset="0"/>
              </a:rPr>
              <a:t>Ayuda a los niños a 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ser  p e r s o n a s</a:t>
            </a:r>
            <a:endParaRPr lang="es-ES" dirty="0">
              <a:latin typeface="Britannic Bold" panose="020B0903060703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3" b="7518"/>
          <a:stretch/>
        </p:blipFill>
        <p:spPr>
          <a:xfrm>
            <a:off x="6739467" y="558801"/>
            <a:ext cx="5131858" cy="567266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1"/>
          <a:stretch/>
        </p:blipFill>
        <p:spPr>
          <a:xfrm>
            <a:off x="304800" y="1921933"/>
            <a:ext cx="6289963" cy="458046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14359043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66086"/>
            <a:ext cx="11829288" cy="637785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0" y="3487015"/>
            <a:ext cx="2526984" cy="294603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9362320" y="1363356"/>
            <a:ext cx="2053767" cy="424731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9526"/>
              </a:avLst>
            </a:prstTxWarp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Ayuda</a:t>
            </a:r>
          </a:p>
          <a:p>
            <a:pPr algn="ctr"/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</a:t>
            </a:r>
            <a:endParaRPr lang="es-ES" sz="5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</a:t>
            </a:r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uidar</a:t>
            </a:r>
          </a:p>
          <a:p>
            <a:pPr algn="ctr"/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</a:t>
            </a:r>
          </a:p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casa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352" y="823221"/>
            <a:ext cx="6888480" cy="4835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" r="4244" b="53600"/>
          <a:stretch/>
        </p:blipFill>
        <p:spPr>
          <a:xfrm>
            <a:off x="4297680" y="823221"/>
            <a:ext cx="2560320" cy="1590795"/>
          </a:xfrm>
          <a:prstGeom prst="rect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24031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b="54568"/>
          <a:stretch/>
        </p:blipFill>
        <p:spPr>
          <a:xfrm>
            <a:off x="237066" y="147371"/>
            <a:ext cx="11700934" cy="645662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1" y="289916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Elephant" panose="02020904090505020303" pitchFamily="18" charset="0"/>
              </a:rPr>
              <a:t>Nunca </a:t>
            </a:r>
            <a:br>
              <a:rPr lang="es-ES" b="1" dirty="0" smtClean="0">
                <a:latin typeface="Elephant" panose="02020904090505020303" pitchFamily="18" charset="0"/>
              </a:rPr>
            </a:br>
            <a:r>
              <a:rPr lang="es-ES" b="1" dirty="0" smtClean="0">
                <a:latin typeface="Elephant" panose="02020904090505020303" pitchFamily="18" charset="0"/>
              </a:rPr>
              <a:t>digas </a:t>
            </a:r>
            <a:br>
              <a:rPr lang="es-ES" b="1" dirty="0" smtClean="0">
                <a:latin typeface="Elephant" panose="02020904090505020303" pitchFamily="18" charset="0"/>
              </a:rPr>
            </a:br>
            <a:r>
              <a:rPr lang="es-ES" b="1" dirty="0" smtClean="0">
                <a:latin typeface="Elephant" panose="02020904090505020303" pitchFamily="18" charset="0"/>
              </a:rPr>
              <a:t>“ hago lo</a:t>
            </a:r>
            <a:br>
              <a:rPr lang="es-ES" b="1" dirty="0" smtClean="0">
                <a:latin typeface="Elephant" panose="02020904090505020303" pitchFamily="18" charset="0"/>
              </a:rPr>
            </a:br>
            <a:r>
              <a:rPr lang="es-ES" b="1" dirty="0" smtClean="0">
                <a:latin typeface="Elephant" panose="02020904090505020303" pitchFamily="18" charset="0"/>
              </a:rPr>
              <a:t>que me </a:t>
            </a:r>
            <a:br>
              <a:rPr lang="es-ES" b="1" dirty="0" smtClean="0">
                <a:latin typeface="Elephant" panose="02020904090505020303" pitchFamily="18" charset="0"/>
              </a:rPr>
            </a:br>
            <a:r>
              <a:rPr lang="es-ES" b="1" dirty="0" smtClean="0">
                <a:latin typeface="Elephant" panose="02020904090505020303" pitchFamily="18" charset="0"/>
              </a:rPr>
              <a:t>da la </a:t>
            </a:r>
            <a:br>
              <a:rPr lang="es-ES" b="1" dirty="0" smtClean="0">
                <a:latin typeface="Elephant" panose="02020904090505020303" pitchFamily="18" charset="0"/>
              </a:rPr>
            </a:br>
            <a:r>
              <a:rPr lang="es-ES" b="1" dirty="0" smtClean="0">
                <a:latin typeface="Elephant" panose="02020904090505020303" pitchFamily="18" charset="0"/>
              </a:rPr>
              <a:t>gana “</a:t>
            </a:r>
            <a:endParaRPr lang="es-ES" b="1" dirty="0">
              <a:latin typeface="Elephant" panose="02020904090505020303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7" t="18507" b="5671"/>
          <a:stretch/>
        </p:blipFill>
        <p:spPr>
          <a:xfrm>
            <a:off x="5113866" y="745724"/>
            <a:ext cx="6536267" cy="525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9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9"/>
          <a:stretch/>
        </p:blipFill>
        <p:spPr>
          <a:xfrm>
            <a:off x="235712" y="358880"/>
            <a:ext cx="11816080" cy="624308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8190" y="426762"/>
            <a:ext cx="10515600" cy="1325563"/>
          </a:xfrm>
        </p:spPr>
        <p:txBody>
          <a:bodyPr/>
          <a:lstStyle/>
          <a:p>
            <a:r>
              <a:rPr lang="es-ES" dirty="0" smtClean="0">
                <a:latin typeface="Berlin Sans FB Demi" panose="020E0802020502020306" pitchFamily="34" charset="0"/>
              </a:rPr>
              <a:t>Las guerras destrozan a los niños psicológicamente…</a:t>
            </a:r>
            <a:endParaRPr lang="es-ES" dirty="0">
              <a:latin typeface="Berlin Sans FB Demi" panose="020E0802020502020306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310" y="1271015"/>
            <a:ext cx="5324178" cy="493027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90" y="2008356"/>
            <a:ext cx="5715000" cy="433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3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8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45404" y="163957"/>
            <a:ext cx="10515600" cy="1325563"/>
          </a:xfrm>
        </p:spPr>
        <p:txBody>
          <a:bodyPr/>
          <a:lstStyle/>
          <a:p>
            <a:r>
              <a:rPr lang="es-ES" b="1" dirty="0" smtClean="0"/>
              <a:t>Cuidemos del estado emocional de los niños</a:t>
            </a:r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04" y="1489520"/>
            <a:ext cx="10301192" cy="4947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uadroTexto 4"/>
          <p:cNvSpPr txBox="1"/>
          <p:nvPr/>
        </p:nvSpPr>
        <p:spPr>
          <a:xfrm rot="14851930">
            <a:off x="4906578" y="4871707"/>
            <a:ext cx="18694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b="1" dirty="0" smtClean="0">
                <a:latin typeface="Bodoni MT Condensed" panose="02070606080606020203" pitchFamily="18" charset="0"/>
              </a:rPr>
              <a:t>R e z o</a:t>
            </a:r>
            <a:endParaRPr lang="es-ES" sz="6000" b="1" dirty="0">
              <a:latin typeface="Bodoni MT Condensed" panose="02070606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622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2" t="11362" r="6330" b="43197"/>
          <a:stretch/>
        </p:blipFill>
        <p:spPr>
          <a:xfrm flipH="1">
            <a:off x="310240" y="244929"/>
            <a:ext cx="11585295" cy="649877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7820" y="283153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Arial Rounded MT Bold" panose="020F0704030504030204" pitchFamily="34" charset="0"/>
              </a:rPr>
              <a:t>DOCE</a:t>
            </a:r>
            <a:br>
              <a:rPr lang="es-ES" b="1" dirty="0" smtClean="0">
                <a:latin typeface="Arial Rounded MT Bold" panose="020F0704030504030204" pitchFamily="34" charset="0"/>
              </a:rPr>
            </a:br>
            <a:r>
              <a:rPr lang="es-ES" b="1" dirty="0" smtClean="0">
                <a:latin typeface="Arial Rounded MT Bold" panose="020F0704030504030204" pitchFamily="34" charset="0"/>
              </a:rPr>
              <a:t>millones</a:t>
            </a:r>
            <a:br>
              <a:rPr lang="es-ES" b="1" dirty="0" smtClean="0">
                <a:latin typeface="Arial Rounded MT Bold" panose="020F0704030504030204" pitchFamily="34" charset="0"/>
              </a:rPr>
            </a:br>
            <a:r>
              <a:rPr lang="es-ES" b="1" dirty="0" smtClean="0">
                <a:latin typeface="Arial Rounded MT Bold" panose="020F0704030504030204" pitchFamily="34" charset="0"/>
              </a:rPr>
              <a:t>han </a:t>
            </a:r>
            <a:br>
              <a:rPr lang="es-ES" b="1" dirty="0" smtClean="0">
                <a:latin typeface="Arial Rounded MT Bold" panose="020F0704030504030204" pitchFamily="34" charset="0"/>
              </a:rPr>
            </a:br>
            <a:r>
              <a:rPr lang="es-ES" b="1" dirty="0" smtClean="0">
                <a:latin typeface="Arial Rounded MT Bold" panose="020F0704030504030204" pitchFamily="34" charset="0"/>
              </a:rPr>
              <a:t>quedado</a:t>
            </a:r>
            <a:br>
              <a:rPr lang="es-ES" b="1" dirty="0" smtClean="0">
                <a:latin typeface="Arial Rounded MT Bold" panose="020F0704030504030204" pitchFamily="34" charset="0"/>
              </a:rPr>
            </a:br>
            <a:r>
              <a:rPr lang="es-ES" b="1" dirty="0" smtClean="0">
                <a:latin typeface="Arial Rounded MT Bold" panose="020F0704030504030204" pitchFamily="34" charset="0"/>
              </a:rPr>
              <a:t>mutilados </a:t>
            </a:r>
            <a:br>
              <a:rPr lang="es-ES" b="1" dirty="0" smtClean="0">
                <a:latin typeface="Arial Rounded MT Bold" panose="020F0704030504030204" pitchFamily="34" charset="0"/>
              </a:rPr>
            </a:br>
            <a:r>
              <a:rPr lang="es-ES" b="1" dirty="0" smtClean="0">
                <a:latin typeface="Arial Rounded MT Bold" panose="020F0704030504030204" pitchFamily="34" charset="0"/>
              </a:rPr>
              <a:t>y heridos </a:t>
            </a:r>
            <a:br>
              <a:rPr lang="es-ES" b="1" dirty="0" smtClean="0">
                <a:latin typeface="Arial Rounded MT Bold" panose="020F0704030504030204" pitchFamily="34" charset="0"/>
              </a:rPr>
            </a:br>
            <a:r>
              <a:rPr lang="es-ES" b="1" dirty="0" smtClean="0">
                <a:latin typeface="Arial Rounded MT Bold" panose="020F0704030504030204" pitchFamily="34" charset="0"/>
              </a:rPr>
              <a:t>por las </a:t>
            </a:r>
            <a:br>
              <a:rPr lang="es-ES" b="1" dirty="0" smtClean="0">
                <a:latin typeface="Arial Rounded MT Bold" panose="020F0704030504030204" pitchFamily="34" charset="0"/>
              </a:rPr>
            </a:br>
            <a:r>
              <a:rPr lang="es-ES" b="1" dirty="0" smtClean="0">
                <a:latin typeface="Arial Rounded MT Bold" panose="020F0704030504030204" pitchFamily="34" charset="0"/>
              </a:rPr>
              <a:t>guerras…(…)</a:t>
            </a:r>
            <a:endParaRPr lang="es-ES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033" y="2394547"/>
            <a:ext cx="6362387" cy="411470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9" r="19403"/>
          <a:stretch/>
        </p:blipFill>
        <p:spPr>
          <a:xfrm>
            <a:off x="4049485" y="398863"/>
            <a:ext cx="4126657" cy="289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0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quina doblada 4"/>
          <p:cNvSpPr/>
          <p:nvPr/>
        </p:nvSpPr>
        <p:spPr>
          <a:xfrm>
            <a:off x="914399" y="816314"/>
            <a:ext cx="10368643" cy="5421200"/>
          </a:xfrm>
          <a:prstGeom prst="foldedCorner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7276762" y="1485103"/>
            <a:ext cx="2955471" cy="38535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10489" y="2749094"/>
            <a:ext cx="4484914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Cuanto </a:t>
            </a:r>
            <a:br>
              <a:rPr lang="es-ES" b="1" dirty="0" smtClean="0"/>
            </a:br>
            <a:r>
              <a:rPr lang="es-ES" b="1" dirty="0" smtClean="0"/>
              <a:t>se gaste</a:t>
            </a:r>
            <a:br>
              <a:rPr lang="es-ES" b="1" dirty="0" smtClean="0"/>
            </a:br>
            <a:r>
              <a:rPr lang="es-ES" b="1" dirty="0" smtClean="0"/>
              <a:t>por la </a:t>
            </a:r>
            <a:br>
              <a:rPr lang="es-ES" b="1" dirty="0" smtClean="0"/>
            </a:br>
            <a:r>
              <a:rPr lang="es-ES" b="1" dirty="0" smtClean="0"/>
              <a:t>educación,</a:t>
            </a:r>
            <a:br>
              <a:rPr lang="es-ES" b="1" dirty="0" smtClean="0"/>
            </a:br>
            <a:r>
              <a:rPr lang="es-ES" b="1" dirty="0" smtClean="0"/>
              <a:t>siempre </a:t>
            </a:r>
            <a:br>
              <a:rPr lang="es-ES" b="1" dirty="0" smtClean="0"/>
            </a:br>
            <a:r>
              <a:rPr lang="es-ES" b="1" dirty="0" smtClean="0"/>
              <a:t>será poco</a:t>
            </a:r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60" y="1078308"/>
            <a:ext cx="4867955" cy="4897211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>
            <a:off x="5572467" y="1420586"/>
            <a:ext cx="0" cy="7837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5388429" y="1714500"/>
            <a:ext cx="37555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9600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71" t="11584" b="24087"/>
          <a:stretch/>
        </p:blipFill>
        <p:spPr>
          <a:xfrm>
            <a:off x="4554072" y="682437"/>
            <a:ext cx="7386916" cy="392654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314" y="5265126"/>
            <a:ext cx="12061371" cy="1325563"/>
          </a:xfrm>
        </p:spPr>
        <p:txBody>
          <a:bodyPr>
            <a:normAutofit/>
          </a:bodyPr>
          <a:lstStyle/>
          <a:p>
            <a:r>
              <a:rPr lang="es-ES" sz="4000" b="1" dirty="0" smtClean="0">
                <a:latin typeface="Elephant" panose="02020904090505020303" pitchFamily="18" charset="0"/>
              </a:rPr>
              <a:t>Cuida de tu educación, agradécela, transmítela</a:t>
            </a:r>
            <a:endParaRPr lang="es-ES" sz="4000" b="1" dirty="0">
              <a:latin typeface="Elephant" panose="02020904090505020303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7" y="1101844"/>
            <a:ext cx="4316505" cy="4163282"/>
          </a:xfrm>
          <a:prstGeom prst="rect">
            <a:avLst/>
          </a:prstGeom>
        </p:spPr>
      </p:pic>
      <p:cxnSp>
        <p:nvCxnSpPr>
          <p:cNvPr id="7" name="Conector recto 6"/>
          <p:cNvCxnSpPr/>
          <p:nvPr/>
        </p:nvCxnSpPr>
        <p:spPr>
          <a:xfrm>
            <a:off x="376518" y="682437"/>
            <a:ext cx="405204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4733365" y="5265126"/>
            <a:ext cx="720762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73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81"/>
          <a:stretch/>
        </p:blipFill>
        <p:spPr>
          <a:xfrm rot="10800000">
            <a:off x="608733" y="455614"/>
            <a:ext cx="11112211" cy="605645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5344" y="455614"/>
            <a:ext cx="10515600" cy="1325563"/>
          </a:xfrm>
        </p:spPr>
        <p:txBody>
          <a:bodyPr/>
          <a:lstStyle/>
          <a:p>
            <a:r>
              <a:rPr lang="es-ES" b="1" dirty="0" smtClean="0"/>
              <a:t>¡</a:t>
            </a:r>
            <a:r>
              <a:rPr lang="es-ES" b="1" dirty="0" smtClean="0">
                <a:latin typeface="Bodoni MT Black" panose="02070A03080606020203" pitchFamily="18" charset="0"/>
              </a:rPr>
              <a:t>En el mundo hay más de 311.000</a:t>
            </a:r>
            <a:br>
              <a:rPr lang="es-ES" b="1" dirty="0" smtClean="0">
                <a:latin typeface="Bodoni MT Black" panose="02070A03080606020203" pitchFamily="18" charset="0"/>
              </a:rPr>
            </a:br>
            <a:r>
              <a:rPr lang="es-ES" b="1" dirty="0">
                <a:latin typeface="Bodoni MT Black" panose="02070A03080606020203" pitchFamily="18" charset="0"/>
              </a:rPr>
              <a:t> </a:t>
            </a:r>
            <a:r>
              <a:rPr lang="es-ES" b="1" dirty="0" smtClean="0">
                <a:latin typeface="Bodoni MT Black" panose="02070A03080606020203" pitchFamily="18" charset="0"/>
              </a:rPr>
              <a:t>                         niños soldados…!</a:t>
            </a:r>
            <a:endParaRPr lang="es-ES" b="1" dirty="0">
              <a:latin typeface="Bodoni MT Black" panose="02070A03080606020203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244" y="2036618"/>
            <a:ext cx="7903187" cy="412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034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69" r="16106"/>
          <a:stretch/>
        </p:blipFill>
        <p:spPr>
          <a:xfrm flipV="1">
            <a:off x="0" y="261257"/>
            <a:ext cx="12932230" cy="643345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20" y="5586613"/>
            <a:ext cx="12354266" cy="56426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19" y="3151608"/>
            <a:ext cx="11864106" cy="55478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28850" y="1351449"/>
            <a:ext cx="10988879" cy="543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" t="2043" b="6251"/>
          <a:stretch/>
        </p:blipFill>
        <p:spPr>
          <a:xfrm>
            <a:off x="2964626" y="556388"/>
            <a:ext cx="7277101" cy="465393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0536" y="2805504"/>
            <a:ext cx="10515600" cy="1325563"/>
          </a:xfrm>
        </p:spPr>
        <p:txBody>
          <a:bodyPr>
            <a:noAutofit/>
          </a:bodyPr>
          <a:lstStyle/>
          <a:p>
            <a:r>
              <a:rPr lang="es-ES" b="1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Muchos</a:t>
            </a:r>
            <a:br>
              <a:rPr lang="es-ES" b="1" dirty="0" smtClean="0">
                <a:latin typeface="Narkisim" panose="020E0502050101010101" pitchFamily="34" charset="-79"/>
                <a:cs typeface="Narkisim" panose="020E0502050101010101" pitchFamily="34" charset="-79"/>
              </a:rPr>
            </a:br>
            <a:r>
              <a:rPr lang="es-ES" b="1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niños</a:t>
            </a:r>
            <a:br>
              <a:rPr lang="es-ES" b="1" dirty="0" smtClean="0">
                <a:latin typeface="Narkisim" panose="020E0502050101010101" pitchFamily="34" charset="-79"/>
                <a:cs typeface="Narkisim" panose="020E0502050101010101" pitchFamily="34" charset="-79"/>
              </a:rPr>
            </a:br>
            <a:r>
              <a:rPr lang="es-ES" b="1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se</a:t>
            </a:r>
            <a:br>
              <a:rPr lang="es-ES" b="1" dirty="0" smtClean="0">
                <a:latin typeface="Narkisim" panose="020E0502050101010101" pitchFamily="34" charset="-79"/>
                <a:cs typeface="Narkisim" panose="020E0502050101010101" pitchFamily="34" charset="-79"/>
              </a:rPr>
            </a:br>
            <a:r>
              <a:rPr lang="es-ES" b="1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hacen</a:t>
            </a:r>
            <a:br>
              <a:rPr lang="es-ES" b="1" dirty="0" smtClean="0">
                <a:latin typeface="Narkisim" panose="020E0502050101010101" pitchFamily="34" charset="-79"/>
                <a:cs typeface="Narkisim" panose="020E0502050101010101" pitchFamily="34" charset="-79"/>
              </a:rPr>
            </a:br>
            <a:r>
              <a:rPr lang="es-ES" b="1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soldados</a:t>
            </a:r>
            <a:br>
              <a:rPr lang="es-ES" b="1" dirty="0" smtClean="0">
                <a:latin typeface="Narkisim" panose="020E0502050101010101" pitchFamily="34" charset="-79"/>
                <a:cs typeface="Narkisim" panose="020E0502050101010101" pitchFamily="34" charset="-79"/>
              </a:rPr>
            </a:br>
            <a:r>
              <a:rPr lang="es-ES" b="1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por</a:t>
            </a:r>
            <a:br>
              <a:rPr lang="es-ES" b="1" dirty="0" smtClean="0">
                <a:latin typeface="Narkisim" panose="020E0502050101010101" pitchFamily="34" charset="-79"/>
                <a:cs typeface="Narkisim" panose="020E0502050101010101" pitchFamily="34" charset="-79"/>
              </a:rPr>
            </a:br>
            <a:r>
              <a:rPr lang="es-ES" b="1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tener</a:t>
            </a:r>
            <a:br>
              <a:rPr lang="es-ES" b="1" dirty="0" smtClean="0">
                <a:latin typeface="Narkisim" panose="020E0502050101010101" pitchFamily="34" charset="-79"/>
                <a:cs typeface="Narkisim" panose="020E0502050101010101" pitchFamily="34" charset="-79"/>
              </a:rPr>
            </a:br>
            <a:r>
              <a:rPr lang="es-ES" b="1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que</a:t>
            </a:r>
            <a:br>
              <a:rPr lang="es-ES" b="1" dirty="0" smtClean="0">
                <a:latin typeface="Narkisim" panose="020E0502050101010101" pitchFamily="34" charset="-79"/>
                <a:cs typeface="Narkisim" panose="020E0502050101010101" pitchFamily="34" charset="-79"/>
              </a:rPr>
            </a:br>
            <a:r>
              <a:rPr lang="es-ES" b="1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comer</a:t>
            </a:r>
            <a:endParaRPr lang="es-ES" b="1" dirty="0"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1" t="6708" r="16273" b="-6708"/>
          <a:stretch/>
        </p:blipFill>
        <p:spPr>
          <a:xfrm>
            <a:off x="6981453" y="3358818"/>
            <a:ext cx="4392387" cy="336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8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6687672" y="233083"/>
            <a:ext cx="4912658" cy="29224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57035" y="1076656"/>
            <a:ext cx="5147342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CUIDEMOS</a:t>
            </a:r>
            <a:r>
              <a:rPr lang="es-ES" b="1" dirty="0"/>
              <a:t> </a:t>
            </a:r>
            <a:r>
              <a:rPr lang="es-ES" b="1" dirty="0" smtClean="0"/>
              <a:t>CON</a:t>
            </a:r>
            <a:br>
              <a:rPr lang="es-ES" b="1" dirty="0" smtClean="0"/>
            </a:br>
            <a:r>
              <a:rPr lang="es-ES" b="1" dirty="0" smtClean="0"/>
              <a:t>ESMERO LA</a:t>
            </a:r>
            <a:br>
              <a:rPr lang="es-ES" b="1" dirty="0" smtClean="0"/>
            </a:br>
            <a:r>
              <a:rPr lang="es-ES" b="1" dirty="0" smtClean="0"/>
              <a:t>FORMACIÓN DE</a:t>
            </a:r>
            <a:br>
              <a:rPr lang="es-ES" b="1" dirty="0" smtClean="0"/>
            </a:br>
            <a:r>
              <a:rPr lang="es-ES" b="1" dirty="0" smtClean="0"/>
              <a:t>LA JUVENTUD</a:t>
            </a:r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59" y="3341442"/>
            <a:ext cx="6382870" cy="315305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3"/>
          <a:stretch/>
        </p:blipFill>
        <p:spPr>
          <a:xfrm>
            <a:off x="335066" y="233083"/>
            <a:ext cx="6046214" cy="37352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t="14156" r="9412" b="1569"/>
          <a:stretch/>
        </p:blipFill>
        <p:spPr>
          <a:xfrm>
            <a:off x="335066" y="4170114"/>
            <a:ext cx="4633067" cy="232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733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3" y="-2667002"/>
            <a:ext cx="6858001" cy="1219200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83" t="1233" r="-607" b="-1233"/>
          <a:stretch/>
        </p:blipFill>
        <p:spPr>
          <a:xfrm>
            <a:off x="8700021" y="347697"/>
            <a:ext cx="3315195" cy="593564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20911" y="2650876"/>
            <a:ext cx="3272118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Acepta y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cuida la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disciplina,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>
                <a:latin typeface="Arial Black" panose="020B0A04020102020204" pitchFamily="34" charset="0"/>
              </a:rPr>
              <a:t/>
            </a:r>
            <a:br>
              <a:rPr lang="es-ES" dirty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 </a:t>
            </a:r>
            <a:r>
              <a:rPr lang="es-ES" dirty="0" smtClean="0">
                <a:solidFill>
                  <a:srgbClr val="FF0000"/>
                </a:solidFill>
                <a:latin typeface="Elephant" panose="02020904090505020303" pitchFamily="18" charset="0"/>
              </a:rPr>
              <a:t>siempre</a:t>
            </a:r>
            <a:br>
              <a:rPr lang="es-ES" dirty="0" smtClean="0">
                <a:solidFill>
                  <a:srgbClr val="FF0000"/>
                </a:solidFill>
                <a:latin typeface="Elephant" panose="02020904090505020303" pitchFamily="18" charset="0"/>
              </a:rPr>
            </a:br>
            <a:r>
              <a:rPr lang="es-ES" dirty="0" smtClean="0">
                <a:solidFill>
                  <a:srgbClr val="FF0000"/>
                </a:solidFill>
                <a:latin typeface="Elephant" panose="02020904090505020303" pitchFamily="18" charset="0"/>
              </a:rPr>
              <a:t>  será</a:t>
            </a:r>
            <a:br>
              <a:rPr lang="es-ES" dirty="0" smtClean="0">
                <a:solidFill>
                  <a:srgbClr val="FF0000"/>
                </a:solidFill>
                <a:latin typeface="Elephant" panose="02020904090505020303" pitchFamily="18" charset="0"/>
              </a:rPr>
            </a:br>
            <a:r>
              <a:rPr lang="es-ES" dirty="0" smtClean="0">
                <a:solidFill>
                  <a:srgbClr val="FF0000"/>
                </a:solidFill>
                <a:latin typeface="Elephant" panose="02020904090505020303" pitchFamily="18" charset="0"/>
              </a:rPr>
              <a:t>  ayuda</a:t>
            </a:r>
            <a:endParaRPr lang="es-ES" dirty="0">
              <a:solidFill>
                <a:srgbClr val="FF0000"/>
              </a:solidFill>
              <a:latin typeface="Elephant" panose="02020904090505020303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16" y="347697"/>
            <a:ext cx="3867398" cy="593192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90646" y="347697"/>
            <a:ext cx="3657242" cy="593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58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82880" y="201168"/>
            <a:ext cx="11722608" cy="6437376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54697" t="32223" r="28148" b="26044"/>
          <a:stretch/>
        </p:blipFill>
        <p:spPr>
          <a:xfrm>
            <a:off x="8036052" y="533756"/>
            <a:ext cx="3438144" cy="581053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02040" y="2786208"/>
            <a:ext cx="5544312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Britannic Bold" panose="020B0903060703020204" pitchFamily="34" charset="0"/>
              </a:rPr>
              <a:t>CUIDA 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los 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DETALLES 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del 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A L M A</a:t>
            </a:r>
            <a:endParaRPr lang="es-ES" dirty="0">
              <a:latin typeface="Britannic Bold" panose="020B0903060703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6" t="8533" r="8714" b="33866"/>
          <a:stretch/>
        </p:blipFill>
        <p:spPr>
          <a:xfrm>
            <a:off x="749808" y="533756"/>
            <a:ext cx="7461504" cy="583046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6" t="19014" r="9680"/>
          <a:stretch/>
        </p:blipFill>
        <p:spPr>
          <a:xfrm rot="13305236">
            <a:off x="6271077" y="114217"/>
            <a:ext cx="2461603" cy="2350270"/>
          </a:xfrm>
          <a:prstGeom prst="ellipse">
            <a:avLst/>
          </a:prstGeom>
          <a:ln>
            <a:noFill/>
          </a:ln>
          <a:effectLst>
            <a:reflection blurRad="6350" stA="50000" endA="295" endPos="92000" dist="1016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2962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23"/>
            <a:ext cx="12192000" cy="683147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" y="480167"/>
            <a:ext cx="11200966" cy="555657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776658" y="908918"/>
            <a:ext cx="695466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Será ayuda para tu alma</a:t>
            </a:r>
          </a:p>
          <a:p>
            <a:pPr algn="ctr"/>
            <a:r>
              <a:rPr lang="es-ES" sz="54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 le rezas  a JESÚS</a:t>
            </a:r>
            <a:endParaRPr lang="es-ES" sz="54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959686" y="3090672"/>
            <a:ext cx="10250858" cy="0"/>
          </a:xfrm>
          <a:prstGeom prst="line">
            <a:avLst/>
          </a:prstGeom>
          <a:ln w="76200">
            <a:solidFill>
              <a:schemeClr val="bg1"/>
            </a:solidFill>
          </a:ln>
          <a:effectLst>
            <a:reflection blurRad="6350" stA="50000" endA="295" endPos="92000" dist="1016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 flipH="1">
            <a:off x="8467344" y="1686348"/>
            <a:ext cx="36576" cy="396464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>
            <a:stCxn id="5" idx="1"/>
          </p:cNvCxnSpPr>
          <p:nvPr/>
        </p:nvCxnSpPr>
        <p:spPr>
          <a:xfrm>
            <a:off x="621792" y="3258455"/>
            <a:ext cx="106070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H="1">
            <a:off x="8650224" y="2663244"/>
            <a:ext cx="36576" cy="33734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/>
          <p:cNvSpPr txBox="1"/>
          <p:nvPr/>
        </p:nvSpPr>
        <p:spPr>
          <a:xfrm>
            <a:off x="1152144" y="6121055"/>
            <a:ext cx="2040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José Soler </a:t>
            </a:r>
            <a:r>
              <a:rPr lang="es-ES" sz="2000" b="1" dirty="0" err="1" smtClean="0"/>
              <a:t>Mataix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905781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" y="182244"/>
            <a:ext cx="11588496" cy="645629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0456" y="438277"/>
            <a:ext cx="11213592" cy="1325563"/>
          </a:xfrm>
        </p:spPr>
        <p:txBody>
          <a:bodyPr/>
          <a:lstStyle/>
          <a:p>
            <a:r>
              <a:rPr lang="es-ES" b="1" dirty="0" smtClean="0"/>
              <a:t>En tu aprendizaje ten atención</a:t>
            </a:r>
            <a:br>
              <a:rPr lang="es-ES" b="1" dirty="0" smtClean="0"/>
            </a:br>
            <a:r>
              <a:rPr lang="es-ES" b="1" dirty="0"/>
              <a:t> </a:t>
            </a:r>
            <a:r>
              <a:rPr lang="es-ES" b="1" dirty="0" smtClean="0"/>
              <a:t>        y agradece toda ayuda</a:t>
            </a: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4" r="3477"/>
          <a:stretch/>
        </p:blipFill>
        <p:spPr>
          <a:xfrm>
            <a:off x="0" y="1452944"/>
            <a:ext cx="6784355" cy="540505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266052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9" t="-460" r="-861" b="33104"/>
          <a:stretch/>
        </p:blipFill>
        <p:spPr>
          <a:xfrm>
            <a:off x="394137" y="189186"/>
            <a:ext cx="11603422" cy="655845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13" y="1040523"/>
            <a:ext cx="10481017" cy="553369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827" y="0"/>
            <a:ext cx="10515600" cy="1325563"/>
          </a:xfrm>
        </p:spPr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Siempre que motives te motivarás</a:t>
            </a:r>
            <a:endParaRPr lang="es-ES" b="1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4" t="76043" r="23361" b="12851"/>
          <a:stretch/>
        </p:blipFill>
        <p:spPr>
          <a:xfrm>
            <a:off x="1425039" y="4776952"/>
            <a:ext cx="6410423" cy="409903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787219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74506" t="23983" r="1521" b="40194"/>
          <a:stretch/>
        </p:blipFill>
        <p:spPr>
          <a:xfrm>
            <a:off x="346841" y="347819"/>
            <a:ext cx="11698014" cy="625793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31" y="825073"/>
            <a:ext cx="8292662" cy="6032927"/>
          </a:xfrm>
          <a:prstGeom prst="rect">
            <a:avLst/>
          </a:prstGeom>
          <a:effectLst>
            <a:softEdge rad="10795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21922" y="4259210"/>
            <a:ext cx="3907385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Aunque  te </a:t>
            </a:r>
            <a:br>
              <a:rPr lang="es-E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</a:br>
            <a:r>
              <a:rPr lang="es-E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evalúen,  evalúate </a:t>
            </a:r>
            <a:br>
              <a:rPr lang="es-E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</a:br>
            <a:r>
              <a:rPr lang="es-E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tú a ti mismo</a:t>
            </a:r>
            <a:endParaRPr lang="es-ES" b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674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79" y="485754"/>
            <a:ext cx="11460480" cy="577788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05759" y="246502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Tw Cen MT Condensed Extra Bold" panose="020B0803020202020204" pitchFamily="34" charset="0"/>
              </a:rPr>
              <a:t>NO</a:t>
            </a:r>
            <a:br>
              <a:rPr lang="es-ES" dirty="0" smtClean="0">
                <a:latin typeface="Tw Cen MT Condensed Extra Bold" panose="020B0803020202020204" pitchFamily="34" charset="0"/>
              </a:rPr>
            </a:br>
            <a:r>
              <a:rPr lang="es-ES" dirty="0" smtClean="0">
                <a:latin typeface="Tw Cen MT Condensed Extra Bold" panose="020B0803020202020204" pitchFamily="34" charset="0"/>
              </a:rPr>
              <a:t>NIEGUES</a:t>
            </a:r>
            <a:br>
              <a:rPr lang="es-ES" dirty="0" smtClean="0">
                <a:latin typeface="Tw Cen MT Condensed Extra Bold" panose="020B0803020202020204" pitchFamily="34" charset="0"/>
              </a:rPr>
            </a:br>
            <a:r>
              <a:rPr lang="es-ES" dirty="0" smtClean="0">
                <a:latin typeface="Tw Cen MT Condensed Extra Bold" panose="020B0803020202020204" pitchFamily="34" charset="0"/>
              </a:rPr>
              <a:t>NUNCA</a:t>
            </a:r>
            <a:br>
              <a:rPr lang="es-ES" dirty="0" smtClean="0">
                <a:latin typeface="Tw Cen MT Condensed Extra Bold" panose="020B0803020202020204" pitchFamily="34" charset="0"/>
              </a:rPr>
            </a:br>
            <a:r>
              <a:rPr lang="es-ES" dirty="0" smtClean="0">
                <a:latin typeface="Tw Cen MT Condensed Extra Bold" panose="020B0803020202020204" pitchFamily="34" charset="0"/>
              </a:rPr>
              <a:t>LA</a:t>
            </a:r>
            <a:br>
              <a:rPr lang="es-ES" dirty="0" smtClean="0">
                <a:latin typeface="Tw Cen MT Condensed Extra Bold" panose="020B0803020202020204" pitchFamily="34" charset="0"/>
              </a:rPr>
            </a:br>
            <a:r>
              <a:rPr lang="es-ES" dirty="0" smtClean="0">
                <a:latin typeface="Tw Cen MT Condensed Extra Bold" panose="020B0803020202020204" pitchFamily="34" charset="0"/>
              </a:rPr>
              <a:t>AYUDA</a:t>
            </a:r>
            <a:br>
              <a:rPr lang="es-ES" dirty="0" smtClean="0">
                <a:latin typeface="Tw Cen MT Condensed Extra Bold" panose="020B0803020202020204" pitchFamily="34" charset="0"/>
              </a:rPr>
            </a:br>
            <a:r>
              <a:rPr lang="es-ES" dirty="0" smtClean="0">
                <a:latin typeface="Tw Cen MT Condensed Extra Bold" panose="020B0803020202020204" pitchFamily="34" charset="0"/>
              </a:rPr>
              <a:t>QUE</a:t>
            </a:r>
            <a:br>
              <a:rPr lang="es-ES" dirty="0" smtClean="0">
                <a:latin typeface="Tw Cen MT Condensed Extra Bold" panose="020B0803020202020204" pitchFamily="34" charset="0"/>
              </a:rPr>
            </a:br>
            <a:r>
              <a:rPr lang="es-ES" dirty="0" smtClean="0">
                <a:latin typeface="Tw Cen MT Condensed Extra Bold" panose="020B0803020202020204" pitchFamily="34" charset="0"/>
              </a:rPr>
              <a:t>TE</a:t>
            </a:r>
            <a:br>
              <a:rPr lang="es-ES" dirty="0" smtClean="0">
                <a:latin typeface="Tw Cen MT Condensed Extra Bold" panose="020B0803020202020204" pitchFamily="34" charset="0"/>
              </a:rPr>
            </a:br>
            <a:r>
              <a:rPr lang="es-ES" dirty="0" smtClean="0">
                <a:latin typeface="Tw Cen MT Condensed Extra Bold" panose="020B0803020202020204" pitchFamily="34" charset="0"/>
              </a:rPr>
              <a:t>PIDAN</a:t>
            </a:r>
            <a:endParaRPr lang="es-ES" dirty="0">
              <a:latin typeface="Tw Cen MT Condensed Extra Bold" panose="020B0803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439" y="845691"/>
            <a:ext cx="6522720" cy="4320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60788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/>
          <a:stretch/>
        </p:blipFill>
        <p:spPr>
          <a:xfrm>
            <a:off x="306704" y="283844"/>
            <a:ext cx="11565255" cy="64674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5" y="1169016"/>
            <a:ext cx="10498455" cy="248412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901065" y="336829"/>
            <a:ext cx="653217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El día de hoy no viene sólo,</a:t>
            </a:r>
          </a:p>
          <a:p>
            <a:pPr algn="ctr"/>
            <a:endParaRPr lang="es-ES" sz="44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65" y="3870960"/>
            <a:ext cx="5865495" cy="266312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l="79212"/>
          <a:stretch/>
        </p:blipFill>
        <p:spPr>
          <a:xfrm flipH="1">
            <a:off x="6766560" y="3870960"/>
            <a:ext cx="4632960" cy="2662535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5541601" y="4533245"/>
            <a:ext cx="49797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y</a:t>
            </a:r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 comenzó ayer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568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344"/>
            <a:ext cx="12175998" cy="648777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547872" y="5659457"/>
            <a:ext cx="105666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solidFill>
                  <a:schemeClr val="bg1"/>
                </a:solidFill>
                <a:latin typeface="Bodoni MT Poster Compressed" panose="02070706080601050204" pitchFamily="18" charset="0"/>
                <a:cs typeface="Arabic Typesetting" panose="03020402040406030203" pitchFamily="66" charset="-78"/>
              </a:rPr>
              <a:t>CUSTODIA  LOS  VALORES  RELIGIOSOS </a:t>
            </a:r>
            <a:endParaRPr lang="es-ES" sz="6000" b="1" dirty="0">
              <a:solidFill>
                <a:schemeClr val="bg1"/>
              </a:solidFill>
              <a:latin typeface="Bodoni MT Poster Compressed" panose="02070706080601050204" pitchFamily="18" charset="0"/>
              <a:cs typeface="Arabic Typesetting" panose="03020402040406030203" pitchFamily="66" charset="-78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" r="4914" b="57067"/>
          <a:stretch/>
        </p:blipFill>
        <p:spPr>
          <a:xfrm flipH="1">
            <a:off x="3694176" y="2599128"/>
            <a:ext cx="1682496" cy="2212848"/>
          </a:xfrm>
          <a:prstGeom prst="rect">
            <a:avLst/>
          </a:prstGeom>
          <a:ln w="38100">
            <a:solidFill>
              <a:schemeClr val="tx1"/>
            </a:solidFill>
          </a:ln>
          <a:scene3d>
            <a:camera prst="isometricOffAxis1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386763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148</Words>
  <Application>Microsoft Office PowerPoint</Application>
  <PresentationFormat>Panorámica</PresentationFormat>
  <Paragraphs>41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50" baseType="lpstr">
      <vt:lpstr>Aharoni</vt:lpstr>
      <vt:lpstr>Arabic Typesetting</vt:lpstr>
      <vt:lpstr>Arial</vt:lpstr>
      <vt:lpstr>Arial Black</vt:lpstr>
      <vt:lpstr>Arial Rounded MT Bold</vt:lpstr>
      <vt:lpstr>Bauhaus 93</vt:lpstr>
      <vt:lpstr>Berlin Sans FB Demi</vt:lpstr>
      <vt:lpstr>Bodoni MT Black</vt:lpstr>
      <vt:lpstr>Bodoni MT Condensed</vt:lpstr>
      <vt:lpstr>Bodoni MT Poster Compressed</vt:lpstr>
      <vt:lpstr>Britannic Bold</vt:lpstr>
      <vt:lpstr>Broadway</vt:lpstr>
      <vt:lpstr>Calibri</vt:lpstr>
      <vt:lpstr>Calibri Light</vt:lpstr>
      <vt:lpstr>Consolas</vt:lpstr>
      <vt:lpstr>Elephant</vt:lpstr>
      <vt:lpstr>Franklin Gothic Demi Cond</vt:lpstr>
      <vt:lpstr>Narkisim</vt:lpstr>
      <vt:lpstr>Tw Cen MT Condensed Extra Bold</vt:lpstr>
      <vt:lpstr>Tema de Office</vt:lpstr>
      <vt:lpstr>Presentación de PowerPoint</vt:lpstr>
      <vt:lpstr>Presentación de PowerPoint</vt:lpstr>
      <vt:lpstr>CUIDA  los  DETALLES  del  A L M A</vt:lpstr>
      <vt:lpstr>En tu aprendizaje ten atención          y agradece toda ayuda</vt:lpstr>
      <vt:lpstr>Siempre que motives te motivarás</vt:lpstr>
      <vt:lpstr>Aunque  te  evalúen,  evalúate  tú a ti mismo</vt:lpstr>
      <vt:lpstr>NO NIEGUES NUNCA LA AYUDA QUE TE PIDAN</vt:lpstr>
      <vt:lpstr>Presentación de PowerPoint</vt:lpstr>
      <vt:lpstr>Presentación de PowerPoint</vt:lpstr>
      <vt:lpstr>La disciplina siempre será una gran ayuda</vt:lpstr>
      <vt:lpstr>En las crisis, revaloriza los valores religiosos</vt:lpstr>
      <vt:lpstr>AYUDA A VIVICAR VALORES QUE NOS AYUDEN</vt:lpstr>
      <vt:lpstr>LA PAZ NO ES SÓLO AUSENCIA DE GUERRAS,  LA   P A Z   es   J U S T I C I A </vt:lpstr>
      <vt:lpstr>Presentación de PowerPoint</vt:lpstr>
      <vt:lpstr>El individualismo jamás te ayudará para nada</vt:lpstr>
      <vt:lpstr>PON TUS TALENTOS PARA AYUDAR A LOS DESFAVORECIDOS</vt:lpstr>
      <vt:lpstr>Si sueñas  cambiar  el mundo,</vt:lpstr>
      <vt:lpstr>Cuida y usa los objetos.  Respeta a las personas.  ¡que nunca sean objeto!</vt:lpstr>
      <vt:lpstr>Ayuda a los niños a  ser  p e r s o n a s</vt:lpstr>
      <vt:lpstr>Nunca  digas  “ hago lo que me  da la  gana “</vt:lpstr>
      <vt:lpstr>Las guerras destrozan a los niños psicológicamente…</vt:lpstr>
      <vt:lpstr>Cuidemos del estado emocional de los niños</vt:lpstr>
      <vt:lpstr>DOCE millones han  quedado mutilados  y heridos  por las  guerras…(…)</vt:lpstr>
      <vt:lpstr>Cuanto  se gaste por la  educación, siempre  será poco</vt:lpstr>
      <vt:lpstr>Cuida de tu educación, agradécela, transmítela</vt:lpstr>
      <vt:lpstr>¡En el mundo hay más de 311.000                           niños soldados…!</vt:lpstr>
      <vt:lpstr>Muchos niños se hacen soldados por tener que comer</vt:lpstr>
      <vt:lpstr>CUIDEMOS CON ESMERO LA FORMACIÓN DE LA JUVENTUD</vt:lpstr>
      <vt:lpstr>Acepta y cuida la disciplina,   siempre   será   ayuda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SOLER MATAIX</dc:creator>
  <cp:lastModifiedBy>José Soler Mataix</cp:lastModifiedBy>
  <cp:revision>34</cp:revision>
  <dcterms:created xsi:type="dcterms:W3CDTF">2014-11-14T17:22:30Z</dcterms:created>
  <dcterms:modified xsi:type="dcterms:W3CDTF">2014-11-27T17:59:21Z</dcterms:modified>
</cp:coreProperties>
</file>