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006600"/>
    <a:srgbClr val="008000"/>
    <a:srgbClr val="6699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FD66E-E26F-4196-A99B-3E2F10441912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82CF-3F06-4F88-80EB-3C9487E87F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5021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FD66E-E26F-4196-A99B-3E2F10441912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82CF-3F06-4F88-80EB-3C9487E87F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6291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FD66E-E26F-4196-A99B-3E2F10441912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82CF-3F06-4F88-80EB-3C9487E87F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8995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FD66E-E26F-4196-A99B-3E2F10441912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82CF-3F06-4F88-80EB-3C9487E87F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467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FD66E-E26F-4196-A99B-3E2F10441912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82CF-3F06-4F88-80EB-3C9487E87F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1393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FD66E-E26F-4196-A99B-3E2F10441912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82CF-3F06-4F88-80EB-3C9487E87F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3601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FD66E-E26F-4196-A99B-3E2F10441912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82CF-3F06-4F88-80EB-3C9487E87F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9820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FD66E-E26F-4196-A99B-3E2F10441912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82CF-3F06-4F88-80EB-3C9487E87F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9747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FD66E-E26F-4196-A99B-3E2F10441912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82CF-3F06-4F88-80EB-3C9487E87F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7543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FD66E-E26F-4196-A99B-3E2F10441912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82CF-3F06-4F88-80EB-3C9487E87F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9791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FD66E-E26F-4196-A99B-3E2F10441912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82CF-3F06-4F88-80EB-3C9487E87F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6392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FD66E-E26F-4196-A99B-3E2F10441912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A82CF-3F06-4F88-80EB-3C9487E87F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341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5"/>
          <a:stretch/>
        </p:blipFill>
        <p:spPr>
          <a:xfrm>
            <a:off x="244602" y="272605"/>
            <a:ext cx="11579792" cy="623792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938843" y="1747236"/>
            <a:ext cx="38855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IMPULSAR la</a:t>
            </a:r>
          </a:p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ACOGIDA.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46" y="739806"/>
            <a:ext cx="7742645" cy="530352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6" name="Rectángulo 5"/>
          <p:cNvSpPr/>
          <p:nvPr/>
        </p:nvSpPr>
        <p:spPr>
          <a:xfrm>
            <a:off x="9503149" y="4302359"/>
            <a:ext cx="756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B.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16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>
        <p14:prism isInverted="1"/>
        <p:sndAc>
          <p:stSnd loop="1">
            <p:snd r:embed="rId2" name="02 - Puttin' On The Ritz.wav"/>
          </p:stSnd>
        </p:sndAc>
      </p:transition>
    </mc:Choice>
    <mc:Fallback xmlns="">
      <p:transition spd="slow">
        <p:fade/>
        <p:sndAc>
          <p:stSnd loop="1">
            <p:snd r:embed="rId5" name="02 - Puttin' On The Ritz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4" y="285750"/>
            <a:ext cx="11467365" cy="62865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284168" y="5514593"/>
            <a:ext cx="61956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SE OASIS ACOGEDOR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9797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" t="6685" r="7373" b="18881"/>
          <a:stretch/>
        </p:blipFill>
        <p:spPr>
          <a:xfrm>
            <a:off x="43284" y="897467"/>
            <a:ext cx="12140249" cy="555531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1933" y="-50800"/>
            <a:ext cx="10515600" cy="1325563"/>
          </a:xfrm>
        </p:spPr>
        <p:txBody>
          <a:bodyPr/>
          <a:lstStyle/>
          <a:p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ANTE LOS CONFLICTOS</a:t>
            </a:r>
            <a:r>
              <a:rPr lang="es-ES" dirty="0" smtClean="0"/>
              <a:t>,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7415881" y="1761365"/>
            <a:ext cx="47676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S E R E N I D A D</a:t>
            </a:r>
            <a:endParaRPr lang="es-ES" sz="5400" b="1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0" y="2436054"/>
            <a:ext cx="3793067" cy="36219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Conector recto 6"/>
          <p:cNvCxnSpPr/>
          <p:nvPr/>
        </p:nvCxnSpPr>
        <p:spPr>
          <a:xfrm>
            <a:off x="7569200" y="601283"/>
            <a:ext cx="46143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V="1">
            <a:off x="43284" y="6180667"/>
            <a:ext cx="8491116" cy="508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624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7336" y="109027"/>
            <a:ext cx="11926131" cy="661350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1"/>
          <a:stretch/>
        </p:blipFill>
        <p:spPr>
          <a:xfrm rot="16200000">
            <a:off x="5371217" y="-2900717"/>
            <a:ext cx="1356432" cy="1176020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84" y="585258"/>
            <a:ext cx="1566747" cy="601874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3932" y="264371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YO</a:t>
            </a:r>
            <a:br>
              <a:rPr lang="es-ES" b="1" dirty="0" smtClean="0"/>
            </a:br>
            <a:r>
              <a:rPr lang="es-ES" b="1" dirty="0" smtClean="0"/>
              <a:t>NO</a:t>
            </a:r>
            <a:br>
              <a:rPr lang="es-ES" b="1" dirty="0" smtClean="0"/>
            </a:br>
            <a:r>
              <a:rPr lang="es-ES" b="1" dirty="0" smtClean="0"/>
              <a:t>SOY</a:t>
            </a:r>
            <a:br>
              <a:rPr lang="es-ES" b="1" dirty="0" smtClean="0"/>
            </a:br>
            <a:r>
              <a:rPr lang="es-ES" b="1" dirty="0" smtClean="0"/>
              <a:t>MÁS</a:t>
            </a:r>
            <a:br>
              <a:rPr lang="es-ES" b="1" dirty="0" smtClean="0"/>
            </a:br>
            <a:r>
              <a:rPr lang="es-ES" b="1" dirty="0" smtClean="0"/>
              <a:t>QUE</a:t>
            </a:r>
            <a:br>
              <a:rPr lang="es-ES" b="1" dirty="0" smtClean="0"/>
            </a:br>
            <a:r>
              <a:rPr lang="es-ES" b="1" dirty="0" smtClean="0"/>
              <a:t>LOS</a:t>
            </a:r>
            <a:br>
              <a:rPr lang="es-ES" b="1" dirty="0" smtClean="0"/>
            </a:br>
            <a:r>
              <a:rPr lang="es-ES" b="1" dirty="0" smtClean="0"/>
              <a:t>DE -</a:t>
            </a:r>
            <a:br>
              <a:rPr lang="es-ES" b="1" dirty="0" smtClean="0"/>
            </a:br>
            <a:r>
              <a:rPr lang="es-ES" b="1" dirty="0" smtClean="0"/>
              <a:t>MÁS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66" y="585258"/>
            <a:ext cx="7789333" cy="51928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0" r="14758" b="26376"/>
          <a:stretch/>
        </p:blipFill>
        <p:spPr>
          <a:xfrm>
            <a:off x="3285066" y="1398058"/>
            <a:ext cx="2421467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610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4" y="220133"/>
            <a:ext cx="11667066" cy="626533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4310592"/>
            <a:ext cx="10515600" cy="1325563"/>
          </a:xfrm>
        </p:spPr>
        <p:txBody>
          <a:bodyPr>
            <a:noAutofit/>
          </a:bodyPr>
          <a:lstStyle/>
          <a:p>
            <a:r>
              <a:rPr lang="es-ES" sz="6600" b="1" dirty="0" smtClean="0">
                <a:latin typeface="Rage Italic" panose="03070502040507070304" pitchFamily="66" charset="0"/>
              </a:rPr>
              <a:t>Si no acoges  es que </a:t>
            </a:r>
            <a:br>
              <a:rPr lang="es-ES" sz="6600" b="1" dirty="0" smtClean="0">
                <a:latin typeface="Rage Italic" panose="03070502040507070304" pitchFamily="66" charset="0"/>
              </a:rPr>
            </a:br>
            <a:r>
              <a:rPr lang="es-ES" sz="6600" b="1" dirty="0" smtClean="0">
                <a:latin typeface="Rage Italic" panose="03070502040507070304" pitchFamily="66" charset="0"/>
              </a:rPr>
              <a:t>ignoras a DIOS</a:t>
            </a:r>
            <a:endParaRPr lang="es-ES" sz="6600" b="1" dirty="0">
              <a:latin typeface="Rage Italic" panose="03070502040507070304" pitchFamily="66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2" t="17160" r="3753" b="25322"/>
          <a:stretch/>
        </p:blipFill>
        <p:spPr>
          <a:xfrm rot="20955514">
            <a:off x="7603067" y="220133"/>
            <a:ext cx="2946401" cy="5629276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189859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43" t="-2826" r="3004" b="28097"/>
          <a:stretch/>
        </p:blipFill>
        <p:spPr>
          <a:xfrm>
            <a:off x="71149" y="0"/>
            <a:ext cx="11951518" cy="662093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34" y="428177"/>
            <a:ext cx="8128000" cy="5803289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523594" y="4995333"/>
            <a:ext cx="3879073" cy="8736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523594" y="790664"/>
            <a:ext cx="3050835" cy="50783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5984"/>
              </a:avLst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Escribe la 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historia  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sin 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ignorar</a:t>
            </a:r>
          </a:p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toda la</a:t>
            </a:r>
          </a:p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VERDAD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697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4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2772" y="26400"/>
            <a:ext cx="10515600" cy="1325563"/>
          </a:xfrm>
        </p:spPr>
        <p:txBody>
          <a:bodyPr/>
          <a:lstStyle/>
          <a:p>
            <a:r>
              <a:rPr lang="es-ES" b="1" dirty="0" smtClean="0"/>
              <a:t>Ante un capricho  piensa en el desfavorecido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117" y="1828799"/>
            <a:ext cx="4606127" cy="418267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7"/>
          <a:stretch/>
        </p:blipFill>
        <p:spPr>
          <a:xfrm>
            <a:off x="838200" y="1312606"/>
            <a:ext cx="4740052" cy="433602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8" t="-20038" r="32543" b="20038"/>
          <a:stretch/>
        </p:blipFill>
        <p:spPr>
          <a:xfrm>
            <a:off x="3996813" y="3008946"/>
            <a:ext cx="2706079" cy="32385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 rot="21222423">
            <a:off x="4350453" y="3783729"/>
            <a:ext cx="1492918" cy="76473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 rot="21363967">
            <a:off x="4380015" y="3833322"/>
            <a:ext cx="1649687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3600" b="1" dirty="0" smtClean="0"/>
              <a:t>AYUDA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148690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8" y="3875931"/>
            <a:ext cx="10515600" cy="1325563"/>
          </a:xfrm>
        </p:spPr>
        <p:txBody>
          <a:bodyPr>
            <a:noAutofit/>
          </a:bodyPr>
          <a:lstStyle/>
          <a:p>
            <a:r>
              <a:rPr lang="es-ES" sz="4800" b="1" dirty="0" smtClean="0">
                <a:latin typeface="DigifaceWide" pitchFamily="2" charset="0"/>
              </a:rPr>
              <a:t>Antes </a:t>
            </a:r>
            <a:br>
              <a:rPr lang="es-ES" sz="4800" b="1" dirty="0" smtClean="0">
                <a:latin typeface="DigifaceWide" pitchFamily="2" charset="0"/>
              </a:rPr>
            </a:br>
            <a:r>
              <a:rPr lang="es-ES" sz="4800" b="1" dirty="0" smtClean="0">
                <a:latin typeface="DigifaceWide" pitchFamily="2" charset="0"/>
              </a:rPr>
              <a:t>de</a:t>
            </a:r>
            <a:br>
              <a:rPr lang="es-ES" sz="4800" b="1" dirty="0" smtClean="0">
                <a:latin typeface="DigifaceWide" pitchFamily="2" charset="0"/>
              </a:rPr>
            </a:br>
            <a:r>
              <a:rPr lang="es-ES" sz="4800" b="1" dirty="0" smtClean="0">
                <a:latin typeface="DigifaceWide" pitchFamily="2" charset="0"/>
              </a:rPr>
              <a:t>quejarte</a:t>
            </a:r>
            <a:br>
              <a:rPr lang="es-ES" sz="4800" b="1" dirty="0" smtClean="0">
                <a:latin typeface="DigifaceWide" pitchFamily="2" charset="0"/>
              </a:rPr>
            </a:br>
            <a:r>
              <a:rPr lang="es-ES" sz="4800" b="1" dirty="0" smtClean="0">
                <a:latin typeface="DigifaceWide" pitchFamily="2" charset="0"/>
              </a:rPr>
              <a:t>revisa</a:t>
            </a:r>
            <a:br>
              <a:rPr lang="es-ES" sz="4800" b="1" dirty="0" smtClean="0">
                <a:latin typeface="DigifaceWide" pitchFamily="2" charset="0"/>
              </a:rPr>
            </a:br>
            <a:r>
              <a:rPr lang="es-ES" sz="4800" b="1" dirty="0" smtClean="0">
                <a:latin typeface="DigifaceWide" pitchFamily="2" charset="0"/>
              </a:rPr>
              <a:t>tu</a:t>
            </a:r>
            <a:br>
              <a:rPr lang="es-ES" sz="4800" b="1" dirty="0" smtClean="0">
                <a:latin typeface="DigifaceWide" pitchFamily="2" charset="0"/>
              </a:rPr>
            </a:br>
            <a:r>
              <a:rPr lang="es-ES" sz="4800" b="1" dirty="0" smtClean="0">
                <a:latin typeface="DigifaceWide" pitchFamily="2" charset="0"/>
              </a:rPr>
              <a:t>comportamiento</a:t>
            </a:r>
            <a:br>
              <a:rPr lang="es-ES" sz="4800" b="1" dirty="0" smtClean="0">
                <a:latin typeface="DigifaceWide" pitchFamily="2" charset="0"/>
              </a:rPr>
            </a:br>
            <a:endParaRPr lang="es-ES" sz="4800" b="1" dirty="0">
              <a:latin typeface="DigifaceWide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" t="16710" r="2107" b="2774"/>
          <a:stretch/>
        </p:blipFill>
        <p:spPr>
          <a:xfrm rot="1027387">
            <a:off x="5874486" y="865468"/>
            <a:ext cx="5346009" cy="4557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9107">
            <a:off x="7954940" y="2172789"/>
            <a:ext cx="1593941" cy="1591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153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982"/>
            <a:ext cx="12192000" cy="712347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093688" y="2286000"/>
            <a:ext cx="7377407" cy="35645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>
                <a:gd name="adj" fmla="val 50549"/>
              </a:avLst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VELAD POR VUESTROS</a:t>
            </a:r>
          </a:p>
          <a:p>
            <a:pPr algn="ctr"/>
            <a:r>
              <a:rPr lang="es-E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HIJOS,</a:t>
            </a:r>
          </a:p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QUE SEAN </a:t>
            </a:r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RECEPTIVOS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36" y="1142191"/>
            <a:ext cx="2451920" cy="239298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26706" y="1142191"/>
            <a:ext cx="2238326" cy="231256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8" r="19290" b="29315"/>
          <a:stretch/>
        </p:blipFill>
        <p:spPr>
          <a:xfrm>
            <a:off x="4215774" y="844358"/>
            <a:ext cx="1680474" cy="17394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8" t="6881" r="58099" b="61076"/>
          <a:stretch/>
        </p:blipFill>
        <p:spPr>
          <a:xfrm>
            <a:off x="4706605" y="2583834"/>
            <a:ext cx="771003" cy="10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30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7999" b="40707"/>
          <a:stretch/>
        </p:blipFill>
        <p:spPr>
          <a:xfrm>
            <a:off x="147918" y="172382"/>
            <a:ext cx="11846858" cy="6425641"/>
          </a:xfrm>
          <a:prstGeom prst="rect">
            <a:avLst/>
          </a:prstGeom>
        </p:spPr>
      </p:pic>
      <p:sp>
        <p:nvSpPr>
          <p:cNvPr id="7" name="Cinta perforada 6"/>
          <p:cNvSpPr/>
          <p:nvPr/>
        </p:nvSpPr>
        <p:spPr>
          <a:xfrm>
            <a:off x="1344706" y="466165"/>
            <a:ext cx="3944470" cy="575534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27662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TUS</a:t>
            </a:r>
            <a:br>
              <a:rPr lang="es-E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MANÍAS</a:t>
            </a:r>
            <a:br>
              <a:rPr lang="es-E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 SEAN</a:t>
            </a:r>
            <a:br>
              <a:rPr lang="es-E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PERSECUTORIAS,</a:t>
            </a:r>
            <a:br>
              <a:rPr lang="es-E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HARÁS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DAÑO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47" y="-555812"/>
            <a:ext cx="5715000" cy="741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803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88" y="201146"/>
            <a:ext cx="11833412" cy="639687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8506" y="5272461"/>
            <a:ext cx="10515600" cy="1325563"/>
          </a:xfrm>
        </p:spPr>
        <p:txBody>
          <a:bodyPr/>
          <a:lstStyle/>
          <a:p>
            <a:r>
              <a:rPr lang="es-ES" dirty="0" smtClean="0">
                <a:latin typeface="Berlin Sans FB Demi" panose="020E0802020502020306" pitchFamily="34" charset="0"/>
              </a:rPr>
              <a:t>NUNCA FUERCES, SE FIEL TESTIMONIO</a:t>
            </a:r>
            <a:endParaRPr lang="es-ES" dirty="0">
              <a:latin typeface="Berlin Sans FB Demi" panose="020E0802020502020306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 t="27294" b="19334"/>
          <a:stretch/>
        </p:blipFill>
        <p:spPr>
          <a:xfrm>
            <a:off x="4305299" y="2762344"/>
            <a:ext cx="3939989" cy="2510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6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474852"/>
            <a:ext cx="12185904" cy="590766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6840" y="474853"/>
            <a:ext cx="10515600" cy="1325563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Acoger a la persona</a:t>
            </a:r>
            <a:r>
              <a:rPr lang="es-ES" dirty="0">
                <a:solidFill>
                  <a:schemeClr val="bg1"/>
                </a:solidFill>
                <a:latin typeface="Britannic Bold" panose="020B0903060703020204" pitchFamily="34" charset="0"/>
              </a:rPr>
              <a:t> </a:t>
            </a:r>
            <a:r>
              <a:rPr lang="es-E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es</a:t>
            </a:r>
            <a:r>
              <a:rPr lang="es-ES" dirty="0">
                <a:solidFill>
                  <a:schemeClr val="bg1"/>
                </a:solidFill>
                <a:latin typeface="Britannic Bold" panose="020B0903060703020204" pitchFamily="34" charset="0"/>
              </a:rPr>
              <a:t> </a:t>
            </a:r>
            <a:r>
              <a:rPr lang="es-E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acoger a D I O S</a:t>
            </a:r>
            <a:endParaRPr lang="es-ES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18" b="22546"/>
          <a:stretch/>
        </p:blipFill>
        <p:spPr>
          <a:xfrm>
            <a:off x="1386840" y="1617536"/>
            <a:ext cx="10058400" cy="433425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82870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8" y="242988"/>
            <a:ext cx="11582400" cy="640863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0025" y="242988"/>
            <a:ext cx="11353800" cy="1325563"/>
          </a:xfrm>
        </p:spPr>
        <p:txBody>
          <a:bodyPr>
            <a:noAutofit/>
          </a:bodyPr>
          <a:lstStyle/>
          <a:p>
            <a:r>
              <a:rPr lang="es-ES" sz="4800" b="1" dirty="0" smtClean="0"/>
              <a:t>SI ERES BUENO HARÁS A LOS DEMÁS BUENO</a:t>
            </a:r>
            <a:endParaRPr lang="es-ES" sz="48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t="7817" r="39504" b="7572"/>
          <a:stretch/>
        </p:blipFill>
        <p:spPr>
          <a:xfrm>
            <a:off x="1679171" y="1346661"/>
            <a:ext cx="3790604" cy="504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7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" t="40652" r="776" b="819"/>
          <a:stretch/>
        </p:blipFill>
        <p:spPr>
          <a:xfrm>
            <a:off x="218738" y="1191199"/>
            <a:ext cx="11613871" cy="451356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3065" y="2792439"/>
            <a:ext cx="10515600" cy="1325563"/>
          </a:xfrm>
        </p:spPr>
        <p:txBody>
          <a:bodyPr>
            <a:noAutofit/>
          </a:bodyPr>
          <a:lstStyle/>
          <a:p>
            <a:r>
              <a:rPr lang="es-ES" sz="3200" dirty="0" smtClean="0">
                <a:latin typeface="Bodoni MT Black" panose="02070A03080606020203" pitchFamily="18" charset="0"/>
              </a:rPr>
              <a:t>EXAMINA</a:t>
            </a:r>
            <a:br>
              <a:rPr lang="es-ES" sz="3200" dirty="0" smtClean="0">
                <a:latin typeface="Bodoni MT Black" panose="02070A03080606020203" pitchFamily="18" charset="0"/>
              </a:rPr>
            </a:br>
            <a:r>
              <a:rPr lang="es-ES" sz="3200" dirty="0" smtClean="0">
                <a:latin typeface="Bodoni MT Black" panose="02070A03080606020203" pitchFamily="18" charset="0"/>
              </a:rPr>
              <a:t>QUE</a:t>
            </a:r>
            <a:br>
              <a:rPr lang="es-ES" sz="3200" dirty="0" smtClean="0">
                <a:latin typeface="Bodoni MT Black" panose="02070A03080606020203" pitchFamily="18" charset="0"/>
              </a:rPr>
            </a:br>
            <a:r>
              <a:rPr lang="es-ES" sz="3200" dirty="0" smtClean="0">
                <a:latin typeface="Bodoni MT Black" panose="02070A03080606020203" pitchFamily="18" charset="0"/>
              </a:rPr>
              <a:t>TU</a:t>
            </a:r>
            <a:br>
              <a:rPr lang="es-ES" sz="3200" dirty="0" smtClean="0">
                <a:latin typeface="Bodoni MT Black" panose="02070A03080606020203" pitchFamily="18" charset="0"/>
              </a:rPr>
            </a:br>
            <a:r>
              <a:rPr lang="es-ES" sz="3200" dirty="0" smtClean="0">
                <a:latin typeface="Bodoni MT Black" panose="02070A03080606020203" pitchFamily="18" charset="0"/>
              </a:rPr>
              <a:t>INTENCIÓN</a:t>
            </a:r>
            <a:br>
              <a:rPr lang="es-ES" sz="3200" dirty="0" smtClean="0">
                <a:latin typeface="Bodoni MT Black" panose="02070A03080606020203" pitchFamily="18" charset="0"/>
              </a:rPr>
            </a:br>
            <a:r>
              <a:rPr lang="es-ES" sz="3200" dirty="0" smtClean="0">
                <a:latin typeface="Bodoni MT Black" panose="02070A03080606020203" pitchFamily="18" charset="0"/>
              </a:rPr>
              <a:t>SEA</a:t>
            </a:r>
            <a:br>
              <a:rPr lang="es-ES" sz="3200" dirty="0" smtClean="0">
                <a:latin typeface="Bodoni MT Black" panose="02070A03080606020203" pitchFamily="18" charset="0"/>
              </a:rPr>
            </a:br>
            <a:r>
              <a:rPr lang="es-ES" sz="3200" dirty="0" smtClean="0">
                <a:latin typeface="Bodoni MT Black" panose="02070A03080606020203" pitchFamily="18" charset="0"/>
              </a:rPr>
              <a:t>ACOGIDA</a:t>
            </a:r>
            <a:endParaRPr lang="es-ES" sz="3200" dirty="0">
              <a:latin typeface="Bodoni MT Black" panose="02070A030806060202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310" y="1803842"/>
            <a:ext cx="6622433" cy="3302759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>
          <a:xfrm>
            <a:off x="327546" y="573206"/>
            <a:ext cx="11505063" cy="19830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 flipV="1">
            <a:off x="327546" y="6059606"/>
            <a:ext cx="11505063" cy="13648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98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63"/>
          <a:stretch/>
        </p:blipFill>
        <p:spPr>
          <a:xfrm>
            <a:off x="160366" y="123479"/>
            <a:ext cx="11843212" cy="65599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7" y="218470"/>
            <a:ext cx="11843212" cy="629870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66305" y="1013517"/>
            <a:ext cx="10515600" cy="1325563"/>
          </a:xfrm>
        </p:spPr>
        <p:txBody>
          <a:bodyPr>
            <a:normAutofit/>
          </a:bodyPr>
          <a:lstStyle/>
          <a:p>
            <a:r>
              <a:rPr lang="es-ES" sz="5400" dirty="0" smtClean="0">
                <a:latin typeface="Rockwell Condensed" panose="02060603050405020104" pitchFamily="18" charset="0"/>
              </a:rPr>
              <a:t>SE LEAL Y ACOGEDOR</a:t>
            </a:r>
            <a:endParaRPr lang="es-ES" sz="5400" dirty="0">
              <a:latin typeface="Rockwell Condensed" panose="020606030504050201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157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2296" y="-2034542"/>
            <a:ext cx="5962650" cy="10927083"/>
          </a:xfrm>
          <a:prstGeom prst="rect">
            <a:avLst/>
          </a:prstGeom>
        </p:spPr>
      </p:pic>
      <p:sp>
        <p:nvSpPr>
          <p:cNvPr id="4" name="Nube 3"/>
          <p:cNvSpPr/>
          <p:nvPr/>
        </p:nvSpPr>
        <p:spPr>
          <a:xfrm>
            <a:off x="1226819" y="708659"/>
            <a:ext cx="3665221" cy="5440680"/>
          </a:xfrm>
          <a:prstGeom prst="cloud">
            <a:avLst/>
          </a:prstGeom>
          <a:solidFill>
            <a:srgbClr val="FF66CC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4040" y="290327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¿CÓMO</a:t>
            </a:r>
            <a:br>
              <a:rPr lang="es-ES" b="1" dirty="0" smtClean="0"/>
            </a:br>
            <a:r>
              <a:rPr lang="es-ES" b="1" dirty="0" smtClean="0"/>
              <a:t>PUEDES</a:t>
            </a:r>
            <a:br>
              <a:rPr lang="es-ES" b="1" dirty="0" smtClean="0"/>
            </a:br>
            <a:r>
              <a:rPr lang="es-ES" b="1" dirty="0" smtClean="0"/>
              <a:t>SER</a:t>
            </a:r>
            <a:br>
              <a:rPr lang="es-ES" b="1" dirty="0" smtClean="0"/>
            </a:br>
            <a:r>
              <a:rPr lang="es-ES" b="1" dirty="0" smtClean="0"/>
              <a:t>ACOGEDOR</a:t>
            </a:r>
            <a:br>
              <a:rPr lang="es-ES" b="1" dirty="0" smtClean="0"/>
            </a:br>
            <a:r>
              <a:rPr lang="es-ES" b="1" dirty="0" smtClean="0"/>
              <a:t>SI </a:t>
            </a:r>
            <a:br>
              <a:rPr lang="es-ES" b="1" dirty="0" smtClean="0"/>
            </a:br>
            <a:r>
              <a:rPr lang="es-ES" b="1" dirty="0" smtClean="0"/>
              <a:t>ERES</a:t>
            </a:r>
            <a:br>
              <a:rPr lang="es-ES" b="1" dirty="0" smtClean="0"/>
            </a:br>
            <a:r>
              <a:rPr lang="es-ES" b="1" dirty="0" smtClean="0"/>
              <a:t>SOBERBIO?</a:t>
            </a:r>
            <a:br>
              <a:rPr lang="es-ES" b="1" dirty="0" smtClean="0"/>
            </a:b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t="6172" r="4212" b="2502"/>
          <a:stretch/>
        </p:blipFill>
        <p:spPr>
          <a:xfrm>
            <a:off x="5958839" y="803909"/>
            <a:ext cx="5120641" cy="5250179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5989320" y="5166360"/>
            <a:ext cx="457200" cy="3962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0775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26880" y="3817778"/>
            <a:ext cx="286512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ritannic Bold" panose="020B0903060703020204" pitchFamily="34" charset="0"/>
              </a:rPr>
              <a:t>Acoge en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tu interior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la voluntad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de DIOS</a:t>
            </a: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750569"/>
            <a:ext cx="7338060" cy="535686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1984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7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637523" y="254000"/>
            <a:ext cx="1166289" cy="63330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887668" y="423333"/>
            <a:ext cx="750526" cy="59093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  <a:p>
            <a:pPr algn="ctr"/>
            <a:r>
              <a:rPr lang="es-E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  <a:p>
            <a:pPr algn="ctr"/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</a:p>
          <a:p>
            <a:pPr algn="ctr"/>
            <a:r>
              <a:rPr lang="es-E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</a:t>
            </a:r>
          </a:p>
          <a:p>
            <a:pPr algn="ctr"/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</a:p>
          <a:p>
            <a:pPr algn="ctr"/>
            <a:r>
              <a:rPr lang="es-E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  <a:p>
            <a:pPr algn="ctr"/>
            <a:r>
              <a:rPr lang="es-E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endParaRPr lang="es-ES" sz="54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974480" y="423333"/>
            <a:ext cx="18694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ALMA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923716" y="1308331"/>
            <a:ext cx="27489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CARIDAD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927948" y="2078333"/>
            <a:ext cx="2864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ORACIÓN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923716" y="2848335"/>
            <a:ext cx="3067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GRATITUD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974480" y="3728404"/>
            <a:ext cx="31339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IMPULSAR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024686" y="4591076"/>
            <a:ext cx="15167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DON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2024686" y="5409313"/>
            <a:ext cx="2133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AYUDA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860" y="600669"/>
            <a:ext cx="6875673" cy="5478398"/>
          </a:xfrm>
          <a:prstGeom prst="rect">
            <a:avLst/>
          </a:prstGeom>
        </p:spPr>
      </p:pic>
      <p:sp>
        <p:nvSpPr>
          <p:cNvPr id="14" name="Cara sonriente 13"/>
          <p:cNvSpPr/>
          <p:nvPr/>
        </p:nvSpPr>
        <p:spPr>
          <a:xfrm>
            <a:off x="9550400" y="1317261"/>
            <a:ext cx="889000" cy="9144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6" name="Conector recto 15"/>
          <p:cNvCxnSpPr/>
          <p:nvPr/>
        </p:nvCxnSpPr>
        <p:spPr>
          <a:xfrm>
            <a:off x="9939867" y="2231661"/>
            <a:ext cx="0" cy="17476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trella de 4 puntas 16"/>
          <p:cNvSpPr/>
          <p:nvPr/>
        </p:nvSpPr>
        <p:spPr>
          <a:xfrm rot="1921061">
            <a:off x="7213600" y="254000"/>
            <a:ext cx="914400" cy="914400"/>
          </a:xfrm>
          <a:prstGeom prst="star4">
            <a:avLst/>
          </a:prstGeom>
          <a:solidFill>
            <a:srgbClr val="FF0000"/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1540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19"/>
          <a:stretch/>
        </p:blipFill>
        <p:spPr>
          <a:xfrm rot="16200000">
            <a:off x="2908852" y="-2537792"/>
            <a:ext cx="6361043" cy="1187394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39794" y="2735792"/>
            <a:ext cx="4481076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EN  TU </a:t>
            </a:r>
            <a:br>
              <a:rPr lang="es-ES" b="1" dirty="0" smtClean="0"/>
            </a:br>
            <a:r>
              <a:rPr lang="es-ES" b="1" dirty="0" smtClean="0"/>
              <a:t>ORACIÓN </a:t>
            </a:r>
            <a:br>
              <a:rPr lang="es-ES" b="1" dirty="0" smtClean="0"/>
            </a:br>
            <a:r>
              <a:rPr lang="es-ES" b="1" dirty="0" smtClean="0"/>
              <a:t>RUEGA</a:t>
            </a:r>
            <a:br>
              <a:rPr lang="es-ES" b="1" dirty="0" smtClean="0"/>
            </a:br>
            <a:r>
              <a:rPr lang="es-ES" b="1" dirty="0" smtClean="0"/>
              <a:t>POR </a:t>
            </a:r>
            <a:br>
              <a:rPr lang="es-ES" b="1" dirty="0" smtClean="0"/>
            </a:br>
            <a:r>
              <a:rPr lang="es-ES" b="1" dirty="0" smtClean="0"/>
              <a:t>TANTOS</a:t>
            </a:r>
            <a:br>
              <a:rPr lang="es-ES" b="1" dirty="0" smtClean="0"/>
            </a:br>
            <a:r>
              <a:rPr lang="es-ES" b="1" dirty="0" smtClean="0"/>
              <a:t>DESAMPARADOS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48" y="721241"/>
            <a:ext cx="7646298" cy="5281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7012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4" y="178904"/>
            <a:ext cx="11728174" cy="653994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5191" y="247634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ritannic Bold" panose="020B0903060703020204" pitchFamily="34" charset="0"/>
              </a:rPr>
              <a:t>RECIBE CON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CARIÑO Y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RESPETO QUIEN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PIDE TU</a:t>
            </a:r>
            <a:r>
              <a:rPr lang="es-ES" dirty="0">
                <a:latin typeface="Britannic Bold" panose="020B0903060703020204" pitchFamily="34" charset="0"/>
              </a:rPr>
              <a:t> </a:t>
            </a:r>
            <a:r>
              <a:rPr lang="es-ES" dirty="0" smtClean="0">
                <a:latin typeface="Britannic Bold" panose="020B0903060703020204" pitchFamily="34" charset="0"/>
              </a:rPr>
              <a:t>AYUDA</a:t>
            </a: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149" y="1292087"/>
            <a:ext cx="6917634" cy="429042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93346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0" r="18748" b="46537"/>
          <a:stretch/>
        </p:blipFill>
        <p:spPr>
          <a:xfrm>
            <a:off x="1762542" y="4539560"/>
            <a:ext cx="8981659" cy="148355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62471" y="4539559"/>
            <a:ext cx="8229600" cy="1325563"/>
          </a:xfrm>
        </p:spPr>
        <p:txBody>
          <a:bodyPr>
            <a:normAutofit/>
          </a:bodyPr>
          <a:lstStyle/>
          <a:p>
            <a:r>
              <a:rPr lang="es-ES" sz="4000" dirty="0" smtClean="0">
                <a:latin typeface="Arial Black" panose="020B0A04020102020204" pitchFamily="34" charset="0"/>
              </a:rPr>
              <a:t>Toda obra buena es </a:t>
            </a:r>
            <a:br>
              <a:rPr lang="es-ES" sz="4000" dirty="0" smtClean="0">
                <a:latin typeface="Arial Black" panose="020B0A04020102020204" pitchFamily="34" charset="0"/>
              </a:rPr>
            </a:br>
            <a:r>
              <a:rPr lang="es-ES" sz="4000" dirty="0" smtClean="0">
                <a:latin typeface="Arial Black" panose="020B0A04020102020204" pitchFamily="34" charset="0"/>
              </a:rPr>
              <a:t>eternidad y esperanza</a:t>
            </a:r>
            <a:endParaRPr lang="es-ES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20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0" y="365125"/>
            <a:ext cx="11430000" cy="61947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IMPULSAR EN TODA ACCIÓN </a:t>
            </a:r>
            <a:endParaRPr lang="es-E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583435" y="2539145"/>
            <a:ext cx="4349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SOLIDARIDAD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241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13"/>
          <a:stretch/>
        </p:blipFill>
        <p:spPr>
          <a:xfrm>
            <a:off x="296331" y="297889"/>
            <a:ext cx="11540067" cy="623837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97467" y="508001"/>
            <a:ext cx="10430933" cy="9821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Left">
              <a:avLst/>
            </a:prstTxWarp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 VIDA HUMANA ES ACOGIDA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96" y="1340645"/>
            <a:ext cx="9601206" cy="49022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20186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1" y="213678"/>
            <a:ext cx="12078929" cy="58997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98405" y="406664"/>
            <a:ext cx="651858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>
                <a:gd name="adj" fmla="val 37990"/>
              </a:avLst>
            </a:prstTxWarp>
            <a:spAutoFit/>
          </a:bodyPr>
          <a:lstStyle/>
          <a:p>
            <a:pPr algn="ctr"/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JESÚS </a:t>
            </a:r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SIEMPRE TE ACOGERÁ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1" t="2592" r="23750" b="9575"/>
          <a:stretch/>
        </p:blipFill>
        <p:spPr>
          <a:xfrm>
            <a:off x="1015180" y="1207745"/>
            <a:ext cx="5692878" cy="417247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CuadroTexto 5"/>
          <p:cNvSpPr txBox="1"/>
          <p:nvPr/>
        </p:nvSpPr>
        <p:spPr>
          <a:xfrm>
            <a:off x="1391552" y="6149687"/>
            <a:ext cx="1850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José Soler </a:t>
            </a:r>
            <a:r>
              <a:rPr lang="es-ES" b="1" dirty="0" err="1" smtClean="0"/>
              <a:t>Mataix</a:t>
            </a:r>
            <a:endParaRPr lang="es-ES" b="1" dirty="0"/>
          </a:p>
        </p:txBody>
      </p:sp>
      <p:cxnSp>
        <p:nvCxnSpPr>
          <p:cNvPr id="8" name="Conector recto 7"/>
          <p:cNvCxnSpPr/>
          <p:nvPr/>
        </p:nvCxnSpPr>
        <p:spPr>
          <a:xfrm>
            <a:off x="4026310" y="6550632"/>
            <a:ext cx="816569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197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31246"/>
            <a:ext cx="11633200" cy="642937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606799" y="1538287"/>
            <a:ext cx="4233333" cy="127264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45465" y="1538287"/>
            <a:ext cx="3894667" cy="1272645"/>
          </a:xfrm>
        </p:spPr>
        <p:txBody>
          <a:bodyPr>
            <a:noAutofit/>
          </a:bodyPr>
          <a:lstStyle/>
          <a:p>
            <a:r>
              <a:rPr lang="es-ES" sz="4800" b="1" dirty="0" smtClean="0">
                <a:latin typeface="Agency FB" panose="020B0503020202020204" pitchFamily="34" charset="0"/>
              </a:rPr>
              <a:t>¡ LANZA DESEOS </a:t>
            </a:r>
            <a:br>
              <a:rPr lang="es-ES" sz="4800" b="1" dirty="0" smtClean="0">
                <a:latin typeface="Agency FB" panose="020B0503020202020204" pitchFamily="34" charset="0"/>
              </a:rPr>
            </a:br>
            <a:r>
              <a:rPr lang="es-ES" sz="4800" b="1" dirty="0" smtClean="0">
                <a:latin typeface="Agency FB" panose="020B0503020202020204" pitchFamily="34" charset="0"/>
              </a:rPr>
              <a:t>DE UNIÓN !</a:t>
            </a:r>
            <a:endParaRPr lang="es-ES" sz="4800" b="1" dirty="0">
              <a:latin typeface="Agency FB" panose="020B0503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606799" y="2810932"/>
            <a:ext cx="1828801" cy="28786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6096000" y="2810932"/>
            <a:ext cx="1744132" cy="25400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80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07"/>
          <a:stretch/>
        </p:blipFill>
        <p:spPr>
          <a:xfrm>
            <a:off x="0" y="248306"/>
            <a:ext cx="12192000" cy="63838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" y="0"/>
            <a:ext cx="5635096" cy="678113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5800" y="2342221"/>
            <a:ext cx="10515600" cy="1325563"/>
          </a:xfrm>
          <a:effectLst>
            <a:softEdge rad="635000"/>
          </a:effectLst>
        </p:spPr>
        <p:txBody>
          <a:bodyPr>
            <a:noAutofit/>
          </a:bodyPr>
          <a:lstStyle/>
          <a:p>
            <a:r>
              <a:rPr lang="es-ES" sz="3600" dirty="0" smtClean="0">
                <a:latin typeface="Engravers MT" panose="02090707080505020304" pitchFamily="18" charset="0"/>
              </a:rPr>
              <a:t>No</a:t>
            </a:r>
            <a:br>
              <a:rPr lang="es-ES" sz="3600" dirty="0" smtClean="0">
                <a:latin typeface="Engravers MT" panose="02090707080505020304" pitchFamily="18" charset="0"/>
              </a:rPr>
            </a:br>
            <a:r>
              <a:rPr lang="es-ES" sz="3600" dirty="0" smtClean="0">
                <a:latin typeface="Engravers MT" panose="02090707080505020304" pitchFamily="18" charset="0"/>
              </a:rPr>
              <a:t>culpes</a:t>
            </a:r>
            <a:br>
              <a:rPr lang="es-ES" sz="3600" dirty="0" smtClean="0">
                <a:latin typeface="Engravers MT" panose="02090707080505020304" pitchFamily="18" charset="0"/>
              </a:rPr>
            </a:br>
            <a:r>
              <a:rPr lang="es-ES" sz="3600" dirty="0" smtClean="0">
                <a:latin typeface="Engravers MT" panose="02090707080505020304" pitchFamily="18" charset="0"/>
              </a:rPr>
              <a:t>nada</a:t>
            </a:r>
            <a:br>
              <a:rPr lang="es-ES" sz="3600" dirty="0" smtClean="0">
                <a:latin typeface="Engravers MT" panose="02090707080505020304" pitchFamily="18" charset="0"/>
              </a:rPr>
            </a:br>
            <a:r>
              <a:rPr lang="es-ES" sz="3600" dirty="0" smtClean="0">
                <a:latin typeface="Engravers MT" panose="02090707080505020304" pitchFamily="18" charset="0"/>
              </a:rPr>
              <a:t>a</a:t>
            </a:r>
            <a:br>
              <a:rPr lang="es-ES" sz="3600" dirty="0" smtClean="0">
                <a:latin typeface="Engravers MT" panose="02090707080505020304" pitchFamily="18" charset="0"/>
              </a:rPr>
            </a:br>
            <a:r>
              <a:rPr lang="es-ES" sz="3600" dirty="0" smtClean="0">
                <a:latin typeface="Engravers MT" panose="02090707080505020304" pitchFamily="18" charset="0"/>
              </a:rPr>
              <a:t>nadie</a:t>
            </a:r>
            <a:br>
              <a:rPr lang="es-ES" sz="3600" dirty="0" smtClean="0">
                <a:latin typeface="Engravers MT" panose="02090707080505020304" pitchFamily="18" charset="0"/>
              </a:rPr>
            </a:br>
            <a:r>
              <a:rPr lang="es-ES" sz="3600" dirty="0" smtClean="0">
                <a:latin typeface="Engravers MT" panose="02090707080505020304" pitchFamily="18" charset="0"/>
              </a:rPr>
              <a:t>sin </a:t>
            </a:r>
            <a:br>
              <a:rPr lang="es-ES" sz="3600" dirty="0" smtClean="0">
                <a:latin typeface="Engravers MT" panose="02090707080505020304" pitchFamily="18" charset="0"/>
              </a:rPr>
            </a:br>
            <a:r>
              <a:rPr lang="es-ES" sz="3600" dirty="0" smtClean="0">
                <a:latin typeface="Engravers MT" panose="02090707080505020304" pitchFamily="18" charset="0"/>
              </a:rPr>
              <a:t>antes</a:t>
            </a:r>
            <a:br>
              <a:rPr lang="es-ES" sz="3600" dirty="0" smtClean="0">
                <a:latin typeface="Engravers MT" panose="02090707080505020304" pitchFamily="18" charset="0"/>
              </a:rPr>
            </a:br>
            <a:r>
              <a:rPr lang="es-ES" sz="3600" dirty="0">
                <a:latin typeface="Engravers MT" panose="02090707080505020304" pitchFamily="18" charset="0"/>
              </a:rPr>
              <a:t>p</a:t>
            </a:r>
            <a:r>
              <a:rPr lang="es-ES" sz="3600" dirty="0" smtClean="0">
                <a:latin typeface="Engravers MT" panose="02090707080505020304" pitchFamily="18" charset="0"/>
              </a:rPr>
              <a:t>ensarlo</a:t>
            </a:r>
            <a:endParaRPr lang="es-ES" sz="3600" dirty="0">
              <a:latin typeface="Engravers MT" panose="020907070805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8952"/>
            <a:ext cx="5393267" cy="592322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943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" t="2981" r="3835" b="4376"/>
          <a:stretch/>
        </p:blipFill>
        <p:spPr>
          <a:xfrm>
            <a:off x="0" y="0"/>
            <a:ext cx="12374880" cy="6830569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>
            <a:off x="0" y="6217920"/>
            <a:ext cx="7973568" cy="7315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1133856" y="1549908"/>
            <a:ext cx="6839712" cy="186537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1819814"/>
            <a:ext cx="10515600" cy="1325563"/>
          </a:xfrm>
        </p:spPr>
        <p:txBody>
          <a:bodyPr>
            <a:noAutofit/>
          </a:bodyPr>
          <a:lstStyle/>
          <a:p>
            <a:r>
              <a:rPr lang="es-ES" sz="5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Padres, inculcar a los </a:t>
            </a:r>
            <a:br>
              <a:rPr lang="es-ES" sz="5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es-ES" sz="5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niños GENEROSIDAD</a:t>
            </a:r>
            <a:endParaRPr lang="es-ES" sz="5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10625328" y="6254496"/>
            <a:ext cx="1749552" cy="182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367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342035"/>
            <a:ext cx="11732202" cy="6287366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263975" y="1859690"/>
            <a:ext cx="4719413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Eras Bold ITC" panose="020B0907030504020204" pitchFamily="34" charset="0"/>
              </a:rPr>
              <a:t>No permitas</a:t>
            </a:r>
            <a:br>
              <a:rPr lang="es-ES" dirty="0" smtClean="0">
                <a:latin typeface="Eras Bold ITC" panose="020B0907030504020204" pitchFamily="34" charset="0"/>
              </a:rPr>
            </a:br>
            <a:r>
              <a:rPr lang="es-ES" dirty="0" smtClean="0">
                <a:latin typeface="Eras Bold ITC" panose="020B0907030504020204" pitchFamily="34" charset="0"/>
              </a:rPr>
              <a:t>el</a:t>
            </a:r>
            <a:r>
              <a:rPr lang="es-ES" dirty="0">
                <a:latin typeface="Eras Bold ITC" panose="020B0907030504020204" pitchFamily="34" charset="0"/>
              </a:rPr>
              <a:t/>
            </a:r>
            <a:br>
              <a:rPr lang="es-ES" dirty="0">
                <a:latin typeface="Eras Bold ITC" panose="020B0907030504020204" pitchFamily="34" charset="0"/>
              </a:rPr>
            </a:br>
            <a:r>
              <a:rPr lang="es-ES" dirty="0" smtClean="0">
                <a:latin typeface="Eras Bold ITC" panose="020B0907030504020204" pitchFamily="34" charset="0"/>
              </a:rPr>
              <a:t>sufrimiento,</a:t>
            </a:r>
            <a:br>
              <a:rPr lang="es-ES" dirty="0" smtClean="0">
                <a:latin typeface="Eras Bold ITC" panose="020B0907030504020204" pitchFamily="34" charset="0"/>
              </a:rPr>
            </a:br>
            <a:r>
              <a:rPr lang="es-ES" dirty="0" smtClean="0">
                <a:latin typeface="Eras Bold ITC" panose="020B0907030504020204" pitchFamily="34" charset="0"/>
              </a:rPr>
              <a:t/>
            </a:r>
            <a:br>
              <a:rPr lang="es-ES" dirty="0" smtClean="0">
                <a:latin typeface="Eras Bold ITC" panose="020B0907030504020204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consuela</a:t>
            </a:r>
            <a:br>
              <a:rPr lang="es-ES" dirty="0" smtClean="0">
                <a:solidFill>
                  <a:schemeClr val="bg1"/>
                </a:solidFill>
                <a:latin typeface="Eras Bold ITC" panose="020B0907030504020204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al desolado</a:t>
            </a:r>
            <a:endParaRPr lang="es-ES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26" y="1551339"/>
            <a:ext cx="5416261" cy="386875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488873" y="498764"/>
            <a:ext cx="353291" cy="58812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540328" y="2522472"/>
            <a:ext cx="7670827" cy="422091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13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374073" y="-20782"/>
            <a:ext cx="12566073" cy="687878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532437"/>
            <a:ext cx="10515600" cy="1325563"/>
          </a:xfrm>
        </p:spPr>
        <p:txBody>
          <a:bodyPr/>
          <a:lstStyle/>
          <a:p>
            <a:r>
              <a:rPr lang="es-ES" dirty="0" smtClean="0">
                <a:latin typeface="Cooper Black" panose="0208090404030B020404" pitchFamily="18" charset="0"/>
              </a:rPr>
              <a:t>NO HAGAS DISTINCIÓN Y ACEPTA 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>
                <a:latin typeface="Cooper Black" panose="0208090404030B020404" pitchFamily="18" charset="0"/>
              </a:rPr>
              <a:t>L</a:t>
            </a:r>
            <a:r>
              <a:rPr lang="es-ES" dirty="0" smtClean="0">
                <a:latin typeface="Cooper Black" panose="0208090404030B020404" pitchFamily="18" charset="0"/>
              </a:rPr>
              <a:t>A PERSONA CON RESPETO</a:t>
            </a:r>
            <a:endParaRPr lang="es-ES" dirty="0">
              <a:latin typeface="Cooper Black" panose="0208090404030B0204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97468" cy="3522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15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4" y="69306"/>
            <a:ext cx="11707090" cy="658087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21"/>
          <a:stretch/>
        </p:blipFill>
        <p:spPr>
          <a:xfrm>
            <a:off x="4502726" y="471503"/>
            <a:ext cx="6896101" cy="577648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2610786"/>
            <a:ext cx="10515600" cy="1325563"/>
          </a:xfrm>
        </p:spPr>
        <p:txBody>
          <a:bodyPr>
            <a:noAutofit/>
          </a:bodyPr>
          <a:lstStyle/>
          <a:p>
            <a:r>
              <a:rPr lang="es-ES" sz="7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Ante la</a:t>
            </a:r>
            <a:br>
              <a:rPr lang="es-ES" sz="7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s-ES" sz="7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culpa,</a:t>
            </a:r>
            <a:br>
              <a:rPr lang="es-ES" sz="7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s-ES" sz="7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remordimiento</a:t>
            </a:r>
            <a:br>
              <a:rPr lang="es-ES" sz="7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s-ES" sz="7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y</a:t>
            </a:r>
            <a:br>
              <a:rPr lang="es-ES" sz="7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s-ES" sz="7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perdón</a:t>
            </a:r>
            <a:endParaRPr lang="es-ES" sz="7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885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147</Words>
  <Application>Microsoft Office PowerPoint</Application>
  <PresentationFormat>Panorámica</PresentationFormat>
  <Paragraphs>56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8" baseType="lpstr">
      <vt:lpstr>Agency FB</vt:lpstr>
      <vt:lpstr>Aharoni</vt:lpstr>
      <vt:lpstr>Arial</vt:lpstr>
      <vt:lpstr>Arial Black</vt:lpstr>
      <vt:lpstr>Arial Narrow</vt:lpstr>
      <vt:lpstr>Berlin Sans FB Demi</vt:lpstr>
      <vt:lpstr>Bodoni MT Black</vt:lpstr>
      <vt:lpstr>Britannic Bold</vt:lpstr>
      <vt:lpstr>Calibri</vt:lpstr>
      <vt:lpstr>Calibri Light</vt:lpstr>
      <vt:lpstr>Cooper Black</vt:lpstr>
      <vt:lpstr>DigifaceWide</vt:lpstr>
      <vt:lpstr>Engravers MT</vt:lpstr>
      <vt:lpstr>Eras Bold ITC</vt:lpstr>
      <vt:lpstr>Franklin Gothic Demi Cond</vt:lpstr>
      <vt:lpstr>Rage Italic</vt:lpstr>
      <vt:lpstr>Rockwell Condensed</vt:lpstr>
      <vt:lpstr>Tema de Office</vt:lpstr>
      <vt:lpstr>Presentación de PowerPoint</vt:lpstr>
      <vt:lpstr>Acoger a la persona es acoger a D I O S</vt:lpstr>
      <vt:lpstr>Presentación de PowerPoint</vt:lpstr>
      <vt:lpstr>¡ LANZA DESEOS  DE UNIÓN !</vt:lpstr>
      <vt:lpstr>No culpes nada a nadie sin  antes pensarlo</vt:lpstr>
      <vt:lpstr>Padres, inculcar a los  niños GENEROSIDAD</vt:lpstr>
      <vt:lpstr>No permitas el sufrimiento,  consuela al desolado</vt:lpstr>
      <vt:lpstr>NO HAGAS DISTINCIÓN Y ACEPTA  LA PERSONA CON RESPETO</vt:lpstr>
      <vt:lpstr>Ante la culpa, remordimiento y perdón</vt:lpstr>
      <vt:lpstr>Presentación de PowerPoint</vt:lpstr>
      <vt:lpstr>ANTE LOS CONFLICTOS,</vt:lpstr>
      <vt:lpstr>YO NO SOY MÁS QUE LOS DE - MÁS</vt:lpstr>
      <vt:lpstr>Si no acoges  es que  ignoras a DIOS</vt:lpstr>
      <vt:lpstr>Presentación de PowerPoint</vt:lpstr>
      <vt:lpstr>Ante un capricho  piensa en el desfavorecido</vt:lpstr>
      <vt:lpstr>Antes  de quejarte revisa tu comportamiento </vt:lpstr>
      <vt:lpstr>Presentación de PowerPoint</vt:lpstr>
      <vt:lpstr>QUE TUS MANÍAS NO  SEAN PERSECUTORIAS, HARÁS DAÑO</vt:lpstr>
      <vt:lpstr>NUNCA FUERCES, SE FIEL TESTIMONIO</vt:lpstr>
      <vt:lpstr>SI ERES BUENO HARÁS A LOS DEMÁS BUENO</vt:lpstr>
      <vt:lpstr>EXAMINA QUE TU INTENCIÓN SEA ACOGIDA</vt:lpstr>
      <vt:lpstr>SE LEAL Y ACOGEDOR</vt:lpstr>
      <vt:lpstr>¿CÓMO PUEDES SER ACOGEDOR SI  ERES SOBERBIO? </vt:lpstr>
      <vt:lpstr>Acoge en  tu interior  la voluntad  de DIOS</vt:lpstr>
      <vt:lpstr>Presentación de PowerPoint</vt:lpstr>
      <vt:lpstr>EN  TU  ORACIÓN  RUEGA POR  TANTOS DESAMPARADOS</vt:lpstr>
      <vt:lpstr>RECIBE CON CARIÑO Y RESPETO QUIEN PIDE TU AYUDA</vt:lpstr>
      <vt:lpstr>Toda obra buena es  eternidad y esperanza</vt:lpstr>
      <vt:lpstr>IMPULSAR EN TODA ACCIÓN 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SOLER MATAIX</dc:creator>
  <cp:lastModifiedBy>José Soler Mataix</cp:lastModifiedBy>
  <cp:revision>29</cp:revision>
  <dcterms:created xsi:type="dcterms:W3CDTF">2014-11-06T10:42:30Z</dcterms:created>
  <dcterms:modified xsi:type="dcterms:W3CDTF">2014-11-10T11:12:01Z</dcterms:modified>
</cp:coreProperties>
</file>