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77E7E-523E-4015-B0C3-D059E811569B}" type="datetimeFigureOut">
              <a:rPr lang="es-ES" smtClean="0"/>
              <a:t>16/10/2014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C77AD-C51A-477E-B256-F2D3C5D157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0548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77E7E-523E-4015-B0C3-D059E811569B}" type="datetimeFigureOut">
              <a:rPr lang="es-ES" smtClean="0"/>
              <a:t>16/10/2014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C77AD-C51A-477E-B256-F2D3C5D157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5549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77E7E-523E-4015-B0C3-D059E811569B}" type="datetimeFigureOut">
              <a:rPr lang="es-ES" smtClean="0"/>
              <a:t>16/10/2014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C77AD-C51A-477E-B256-F2D3C5D157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7334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77E7E-523E-4015-B0C3-D059E811569B}" type="datetimeFigureOut">
              <a:rPr lang="es-ES" smtClean="0"/>
              <a:t>16/10/2014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C77AD-C51A-477E-B256-F2D3C5D157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8464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77E7E-523E-4015-B0C3-D059E811569B}" type="datetimeFigureOut">
              <a:rPr lang="es-ES" smtClean="0"/>
              <a:t>16/10/2014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C77AD-C51A-477E-B256-F2D3C5D157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5382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77E7E-523E-4015-B0C3-D059E811569B}" type="datetimeFigureOut">
              <a:rPr lang="es-ES" smtClean="0"/>
              <a:t>16/10/2014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C77AD-C51A-477E-B256-F2D3C5D157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0147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77E7E-523E-4015-B0C3-D059E811569B}" type="datetimeFigureOut">
              <a:rPr lang="es-ES" smtClean="0"/>
              <a:t>16/10/2014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C77AD-C51A-477E-B256-F2D3C5D157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9447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77E7E-523E-4015-B0C3-D059E811569B}" type="datetimeFigureOut">
              <a:rPr lang="es-ES" smtClean="0"/>
              <a:t>16/10/2014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C77AD-C51A-477E-B256-F2D3C5D157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8875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77E7E-523E-4015-B0C3-D059E811569B}" type="datetimeFigureOut">
              <a:rPr lang="es-ES" smtClean="0"/>
              <a:t>16/10/2014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C77AD-C51A-477E-B256-F2D3C5D157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4425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77E7E-523E-4015-B0C3-D059E811569B}" type="datetimeFigureOut">
              <a:rPr lang="es-ES" smtClean="0"/>
              <a:t>16/10/2014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C77AD-C51A-477E-B256-F2D3C5D157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8583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77E7E-523E-4015-B0C3-D059E811569B}" type="datetimeFigureOut">
              <a:rPr lang="es-ES" smtClean="0"/>
              <a:t>16/10/2014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C77AD-C51A-477E-B256-F2D3C5D157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0043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77E7E-523E-4015-B0C3-D059E811569B}" type="datetimeFigureOut">
              <a:rPr lang="es-ES" smtClean="0"/>
              <a:t>16/10/2014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C77AD-C51A-477E-B256-F2D3C5D157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9069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42" y="319042"/>
            <a:ext cx="11540359" cy="607126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 rot="21359208">
            <a:off x="2239572" y="2280555"/>
            <a:ext cx="7362497" cy="2368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 rot="21122286">
            <a:off x="2698010" y="1961824"/>
            <a:ext cx="4489947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INFORMACIÓN</a:t>
            </a:r>
          </a:p>
          <a:p>
            <a:pPr algn="ctr"/>
            <a:r>
              <a:rPr lang="es-E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y</a:t>
            </a:r>
          </a:p>
          <a:p>
            <a:pPr algn="ctr"/>
            <a:r>
              <a:rPr lang="es-E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 E S P E T O</a:t>
            </a:r>
          </a:p>
          <a:p>
            <a:pPr algn="ctr"/>
            <a:endParaRPr lang="es-E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489677" y="2025822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3.</a:t>
            </a:r>
            <a:endParaRPr lang="es-ES" sz="54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591" y="3247697"/>
            <a:ext cx="4762500" cy="278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06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750">
        <p15:prstTrans prst="fracture"/>
        <p:sndAc>
          <p:stSnd loop="1">
            <p:snd r:embed="rId2" name="Track09.wav"/>
          </p:stSnd>
        </p:sndAc>
      </p:transition>
    </mc:Choice>
    <mc:Fallback xmlns="">
      <p:transition spd="slow">
        <p:fade/>
        <p:sndAc>
          <p:stSnd loop="1">
            <p:snd r:embed="rId5" name="Track0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000">
              <a:schemeClr val="accent4">
                <a:lumMod val="0"/>
                <a:lumOff val="100000"/>
              </a:schemeClr>
            </a:gs>
            <a:gs pos="62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689428" y="5239302"/>
            <a:ext cx="4172858" cy="52322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689428" y="619540"/>
            <a:ext cx="3882571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 te </a:t>
            </a:r>
          </a:p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recrees </a:t>
            </a:r>
          </a:p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en </a:t>
            </a:r>
          </a:p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noticias  </a:t>
            </a:r>
          </a:p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morbo.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1" b="10154"/>
          <a:stretch/>
        </p:blipFill>
        <p:spPr>
          <a:xfrm>
            <a:off x="5225143" y="972455"/>
            <a:ext cx="6466114" cy="513805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47644" y="5239302"/>
            <a:ext cx="388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SIEMPRE TE HARÁ DAÑO</a:t>
            </a:r>
            <a:endParaRPr lang="es-ES" sz="2800" b="1" dirty="0"/>
          </a:p>
        </p:txBody>
      </p:sp>
      <p:sp>
        <p:nvSpPr>
          <p:cNvPr id="8" name="Elipse 7"/>
          <p:cNvSpPr/>
          <p:nvPr/>
        </p:nvSpPr>
        <p:spPr>
          <a:xfrm>
            <a:off x="6712859" y="2496454"/>
            <a:ext cx="914400" cy="91440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201" y="2484182"/>
            <a:ext cx="926672" cy="92667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cxnSp>
        <p:nvCxnSpPr>
          <p:cNvPr id="11" name="Conector recto de flecha 10"/>
          <p:cNvCxnSpPr/>
          <p:nvPr/>
        </p:nvCxnSpPr>
        <p:spPr>
          <a:xfrm flipV="1">
            <a:off x="3425371" y="3207657"/>
            <a:ext cx="4673600" cy="2031645"/>
          </a:xfrm>
          <a:prstGeom prst="straightConnector1">
            <a:avLst/>
          </a:prstGeom>
          <a:ln w="76200">
            <a:solidFill>
              <a:srgbClr val="FF0000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832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nda 3"/>
          <p:cNvSpPr/>
          <p:nvPr/>
        </p:nvSpPr>
        <p:spPr>
          <a:xfrm>
            <a:off x="317500" y="0"/>
            <a:ext cx="11531600" cy="6642100"/>
          </a:xfrm>
          <a:prstGeom prst="wave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9500" y="1997075"/>
            <a:ext cx="10515600" cy="1325563"/>
          </a:xfrm>
        </p:spPr>
        <p:txBody>
          <a:bodyPr>
            <a:noAutofit/>
          </a:bodyPr>
          <a:lstStyle/>
          <a:p>
            <a:r>
              <a:rPr lang="es-ES" sz="3200" dirty="0" smtClean="0">
                <a:latin typeface="Cooper Black" panose="0208090404030B020404" pitchFamily="18" charset="0"/>
              </a:rPr>
              <a:t>Deja </a:t>
            </a:r>
            <a:br>
              <a:rPr lang="es-ES" sz="3200" dirty="0" smtClean="0">
                <a:latin typeface="Cooper Black" panose="0208090404030B020404" pitchFamily="18" charset="0"/>
              </a:rPr>
            </a:br>
            <a:r>
              <a:rPr lang="es-ES" sz="3200" dirty="0" smtClean="0">
                <a:latin typeface="Cooper Black" panose="0208090404030B020404" pitchFamily="18" charset="0"/>
              </a:rPr>
              <a:t>trabajar </a:t>
            </a:r>
            <a:br>
              <a:rPr lang="es-ES" sz="3200" dirty="0" smtClean="0">
                <a:latin typeface="Cooper Black" panose="0208090404030B020404" pitchFamily="18" charset="0"/>
              </a:rPr>
            </a:br>
            <a:r>
              <a:rPr lang="es-ES" sz="3200" dirty="0" smtClean="0">
                <a:latin typeface="Cooper Black" panose="0208090404030B020404" pitchFamily="18" charset="0"/>
              </a:rPr>
              <a:t>a la </a:t>
            </a:r>
            <a:br>
              <a:rPr lang="es-ES" sz="3200" dirty="0" smtClean="0">
                <a:latin typeface="Cooper Black" panose="0208090404030B020404" pitchFamily="18" charset="0"/>
              </a:rPr>
            </a:br>
            <a:r>
              <a:rPr lang="es-ES" sz="3200" dirty="0" smtClean="0">
                <a:latin typeface="Cooper Black" panose="0208090404030B020404" pitchFamily="18" charset="0"/>
              </a:rPr>
              <a:t>justicia </a:t>
            </a:r>
            <a:br>
              <a:rPr lang="es-ES" sz="3200" dirty="0" smtClean="0">
                <a:latin typeface="Cooper Black" panose="0208090404030B020404" pitchFamily="18" charset="0"/>
              </a:rPr>
            </a:br>
            <a:r>
              <a:rPr lang="es-ES" sz="3200" dirty="0" smtClean="0">
                <a:latin typeface="Cooper Black" panose="0208090404030B020404" pitchFamily="18" charset="0"/>
              </a:rPr>
              <a:t>y no </a:t>
            </a:r>
            <a:br>
              <a:rPr lang="es-ES" sz="3200" dirty="0" smtClean="0">
                <a:latin typeface="Cooper Black" panose="0208090404030B020404" pitchFamily="18" charset="0"/>
              </a:rPr>
            </a:br>
            <a:r>
              <a:rPr lang="es-ES" sz="3200" dirty="0" smtClean="0">
                <a:latin typeface="Cooper Black" panose="0208090404030B020404" pitchFamily="18" charset="0"/>
              </a:rPr>
              <a:t>manipules </a:t>
            </a:r>
            <a:r>
              <a:rPr lang="es-ES" sz="3200" dirty="0">
                <a:latin typeface="Cooper Black" panose="0208090404030B020404" pitchFamily="18" charset="0"/>
              </a:rPr>
              <a:t/>
            </a:r>
            <a:br>
              <a:rPr lang="es-ES" sz="3200" dirty="0">
                <a:latin typeface="Cooper Black" panose="0208090404030B020404" pitchFamily="18" charset="0"/>
              </a:rPr>
            </a:br>
            <a:r>
              <a:rPr lang="es-ES" sz="3200" dirty="0" smtClean="0">
                <a:latin typeface="Cooper Black" panose="0208090404030B020404" pitchFamily="18" charset="0"/>
              </a:rPr>
              <a:t>la noticia</a:t>
            </a:r>
            <a:endParaRPr lang="es-ES" sz="3200" dirty="0">
              <a:latin typeface="Cooper Black" panose="0208090404030B0204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00" y="1754585"/>
            <a:ext cx="6997700" cy="434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857828" y="921658"/>
            <a:ext cx="3788229" cy="25073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75114" y="149723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Una publicidad </a:t>
            </a:r>
            <a:br>
              <a:rPr lang="es-ES" b="1" dirty="0" smtClean="0"/>
            </a:br>
            <a:r>
              <a:rPr lang="es-ES" b="1" dirty="0" smtClean="0"/>
              <a:t>falsa requiere </a:t>
            </a:r>
            <a:br>
              <a:rPr lang="es-ES" b="1" dirty="0" smtClean="0"/>
            </a:br>
            <a:r>
              <a:rPr lang="es-ES" b="1" dirty="0" smtClean="0"/>
              <a:t>ser analizada</a:t>
            </a:r>
            <a:endParaRPr lang="es-ES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48056" y="486230"/>
            <a:ext cx="2307772" cy="3947888"/>
          </a:xfrm>
          <a:prstGeom prst="rect">
            <a:avLst/>
          </a:prstGeom>
          <a:ln w="57150">
            <a:solidFill>
              <a:schemeClr val="bg2">
                <a:lumMod val="25000"/>
              </a:schemeClr>
            </a:solidFill>
          </a:ln>
        </p:spPr>
      </p:pic>
      <p:sp>
        <p:nvSpPr>
          <p:cNvPr id="7" name="Rectángulo 6"/>
          <p:cNvSpPr/>
          <p:nvPr/>
        </p:nvSpPr>
        <p:spPr>
          <a:xfrm>
            <a:off x="9580716" y="1136503"/>
            <a:ext cx="7553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9600" b="1" dirty="0">
                <a:ln w="22225">
                  <a:solidFill>
                    <a:schemeClr val="accent2"/>
                  </a:solidFill>
                  <a:prstDash val="solid"/>
                </a:ln>
              </a:rPr>
              <a:t>?</a:t>
            </a:r>
            <a:endParaRPr lang="es-ES" sz="96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4130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0" y="638798"/>
            <a:ext cx="12192000" cy="558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Paralelogramo 10"/>
          <p:cNvSpPr/>
          <p:nvPr/>
        </p:nvSpPr>
        <p:spPr>
          <a:xfrm rot="21017576">
            <a:off x="7981023" y="1415312"/>
            <a:ext cx="4465382" cy="4034972"/>
          </a:xfrm>
          <a:prstGeom prst="parallelogram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75914" y="2701464"/>
            <a:ext cx="3269343" cy="1325563"/>
          </a:xfrm>
        </p:spPr>
        <p:txBody>
          <a:bodyPr>
            <a:normAutofit fontScale="90000"/>
          </a:bodyPr>
          <a:lstStyle/>
          <a:p>
            <a:r>
              <a:rPr lang="es-ES" b="1" i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NO SE</a:t>
            </a:r>
            <a:br>
              <a:rPr lang="es-ES" b="1" i="1" dirty="0" smtClean="0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es-ES" b="1" i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PUEDE</a:t>
            </a:r>
            <a:br>
              <a:rPr lang="es-ES" b="1" i="1" dirty="0" smtClean="0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es-ES" b="1" i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JUGAR</a:t>
            </a:r>
            <a:br>
              <a:rPr lang="es-ES" b="1" i="1" dirty="0" smtClean="0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es-ES" b="1" i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CON</a:t>
            </a:r>
            <a:br>
              <a:rPr lang="es-ES" b="1" i="1" dirty="0" smtClean="0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es-ES" b="1" i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LA</a:t>
            </a:r>
            <a:br>
              <a:rPr lang="es-ES" b="1" i="1" dirty="0" smtClean="0">
                <a:latin typeface="DFKai-SB" panose="03000509000000000000" pitchFamily="65" charset="-120"/>
                <a:ea typeface="DFKai-SB" panose="03000509000000000000" pitchFamily="65" charset="-120"/>
              </a:rPr>
            </a:br>
            <a:r>
              <a:rPr lang="es-ES" b="1" i="1" dirty="0" smtClean="0">
                <a:latin typeface="DFKai-SB" panose="03000509000000000000" pitchFamily="65" charset="-120"/>
                <a:ea typeface="DFKai-SB" panose="03000509000000000000" pitchFamily="65" charset="-120"/>
              </a:rPr>
              <a:t>NFORMACIÓN</a:t>
            </a:r>
            <a:endParaRPr lang="es-ES" b="1" i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2948">
            <a:off x="856341" y="424864"/>
            <a:ext cx="7286172" cy="587876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399312" y="1252174"/>
            <a:ext cx="319315" cy="5040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b="33138"/>
          <a:stretch/>
        </p:blipFill>
        <p:spPr>
          <a:xfrm>
            <a:off x="4470399" y="1252174"/>
            <a:ext cx="1248227" cy="201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3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8"/>
          <p:cNvCxnSpPr/>
          <p:nvPr/>
        </p:nvCxnSpPr>
        <p:spPr>
          <a:xfrm>
            <a:off x="292608" y="512064"/>
            <a:ext cx="11612880" cy="54864"/>
          </a:xfrm>
          <a:prstGeom prst="line">
            <a:avLst/>
          </a:prstGeom>
          <a:ln w="76200">
            <a:solidFill>
              <a:srgbClr val="FF0000"/>
            </a:solidFill>
          </a:ln>
          <a:effectLst>
            <a:reflection blurRad="6350" stA="50000" endA="295" endPos="92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1024128"/>
            <a:ext cx="11612880" cy="552297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348374" y="2663565"/>
            <a:ext cx="5978506" cy="185126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Si ofreces hazlo  </a:t>
            </a:r>
          </a:p>
          <a:p>
            <a:pPr algn="ctr"/>
            <a:r>
              <a:rPr lang="es-ES" sz="5400" b="1" cap="none" spc="0" dirty="0" smtClean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con sumo respeto</a:t>
            </a:r>
            <a:endParaRPr lang="es-ES" sz="5400" b="1" cap="none" spc="0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13" t="27680" r="320" b="480"/>
          <a:stretch/>
        </p:blipFill>
        <p:spPr>
          <a:xfrm>
            <a:off x="6693408" y="192382"/>
            <a:ext cx="2536698" cy="311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23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266176" y="201168"/>
            <a:ext cx="3328416" cy="6400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310896" y="219457"/>
            <a:ext cx="7498080" cy="63825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12" y="1024128"/>
            <a:ext cx="8686419" cy="477316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8264" y="3819126"/>
            <a:ext cx="10515600" cy="1325563"/>
          </a:xfrm>
        </p:spPr>
        <p:txBody>
          <a:bodyPr>
            <a:noAutofit/>
          </a:bodyPr>
          <a:lstStyle/>
          <a:p>
            <a:r>
              <a:rPr lang="es-ES" b="1" dirty="0" smtClean="0"/>
              <a:t>Evita</a:t>
            </a:r>
            <a:br>
              <a:rPr lang="es-ES" b="1" dirty="0" smtClean="0"/>
            </a:br>
            <a:r>
              <a:rPr lang="es-ES" b="1" dirty="0" smtClean="0"/>
              <a:t>manipular</a:t>
            </a:r>
            <a:br>
              <a:rPr lang="es-ES" b="1" dirty="0" smtClean="0"/>
            </a:br>
            <a:r>
              <a:rPr lang="es-ES" b="1" dirty="0" smtClean="0"/>
              <a:t>la</a:t>
            </a:r>
            <a:br>
              <a:rPr lang="es-ES" b="1" dirty="0" smtClean="0"/>
            </a:br>
            <a:r>
              <a:rPr lang="es-ES" b="1" dirty="0" smtClean="0"/>
              <a:t>escena</a:t>
            </a:r>
            <a:br>
              <a:rPr lang="es-ES" b="1" dirty="0" smtClean="0"/>
            </a:br>
            <a:r>
              <a:rPr lang="es-ES" b="1" dirty="0" smtClean="0"/>
              <a:t>y el</a:t>
            </a:r>
            <a:br>
              <a:rPr lang="es-ES" b="1" dirty="0" smtClean="0"/>
            </a:br>
            <a:r>
              <a:rPr lang="es-ES" b="1" dirty="0" smtClean="0"/>
              <a:t>ruido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64" y="470625"/>
            <a:ext cx="1938528" cy="19418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005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9" r="31090"/>
          <a:stretch/>
        </p:blipFill>
        <p:spPr>
          <a:xfrm rot="10800000">
            <a:off x="295914" y="242885"/>
            <a:ext cx="11730985" cy="637222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39200" y="4060825"/>
            <a:ext cx="33528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 </a:t>
            </a:r>
            <a:br>
              <a:rPr lang="es-ES" dirty="0" smtClean="0"/>
            </a:br>
            <a:r>
              <a:rPr lang="es-ES" dirty="0" smtClean="0">
                <a:latin typeface="Arial Rounded MT Bold" panose="020F0704030504030204" pitchFamily="34" charset="0"/>
              </a:rPr>
              <a:t>velada  </a:t>
            </a:r>
            <a:br>
              <a:rPr lang="es-ES" dirty="0" smtClean="0">
                <a:latin typeface="Arial Rounded MT Bold" panose="020F0704030504030204" pitchFamily="34" charset="0"/>
              </a:rPr>
            </a:br>
            <a:r>
              <a:rPr lang="es-ES" dirty="0" smtClean="0">
                <a:latin typeface="Arial Rounded MT Bold" panose="020F0704030504030204" pitchFamily="34" charset="0"/>
              </a:rPr>
              <a:t>es </a:t>
            </a:r>
            <a:br>
              <a:rPr lang="es-ES" dirty="0" smtClean="0">
                <a:latin typeface="Arial Rounded MT Bold" panose="020F0704030504030204" pitchFamily="34" charset="0"/>
              </a:rPr>
            </a:br>
            <a:r>
              <a:rPr lang="es-ES" dirty="0" smtClean="0">
                <a:latin typeface="Arial Rounded MT Bold" panose="020F0704030504030204" pitchFamily="34" charset="0"/>
              </a:rPr>
              <a:t>cobardía</a:t>
            </a:r>
            <a:endParaRPr lang="es-ES" dirty="0">
              <a:latin typeface="Arial Rounded MT Bold" panose="020F07040305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40" y="927097"/>
            <a:ext cx="7366000" cy="500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2120">
            <a:off x="8631782" y="747325"/>
            <a:ext cx="2525943" cy="2525943"/>
          </a:xfrm>
          <a:prstGeom prst="rect">
            <a:avLst/>
          </a:prstGeom>
        </p:spPr>
      </p:pic>
      <p:sp>
        <p:nvSpPr>
          <p:cNvPr id="5" name="Flecha curvada hacia la izquierda 4"/>
          <p:cNvSpPr/>
          <p:nvPr/>
        </p:nvSpPr>
        <p:spPr>
          <a:xfrm rot="353323">
            <a:off x="11036704" y="2854157"/>
            <a:ext cx="742513" cy="1722398"/>
          </a:xfrm>
          <a:prstGeom prst="curvedLeftArrow">
            <a:avLst>
              <a:gd name="adj1" fmla="val 25000"/>
              <a:gd name="adj2" fmla="val 83125"/>
              <a:gd name="adj3" fmla="val 64603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315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04"/>
          <a:stretch/>
        </p:blipFill>
        <p:spPr>
          <a:xfrm>
            <a:off x="76200" y="335280"/>
            <a:ext cx="11993880" cy="6126480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121920" y="838200"/>
            <a:ext cx="11871960" cy="49530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7240" y="2651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Elephant" panose="02020904090505020303" pitchFamily="18" charset="0"/>
              </a:rPr>
              <a:t>MUCHAS</a:t>
            </a:r>
            <a:br>
              <a:rPr lang="es-ES" dirty="0" smtClean="0">
                <a:latin typeface="Elephant" panose="02020904090505020303" pitchFamily="18" charset="0"/>
              </a:rPr>
            </a:br>
            <a:r>
              <a:rPr lang="es-ES" dirty="0" smtClean="0">
                <a:latin typeface="Elephant" panose="02020904090505020303" pitchFamily="18" charset="0"/>
              </a:rPr>
              <a:t>VECES</a:t>
            </a:r>
            <a:br>
              <a:rPr lang="es-ES" dirty="0" smtClean="0">
                <a:latin typeface="Elephant" panose="02020904090505020303" pitchFamily="18" charset="0"/>
              </a:rPr>
            </a:br>
            <a:r>
              <a:rPr lang="es-ES" dirty="0" smtClean="0">
                <a:latin typeface="Elephant" panose="02020904090505020303" pitchFamily="18" charset="0"/>
              </a:rPr>
              <a:t>EL</a:t>
            </a:r>
            <a:br>
              <a:rPr lang="es-ES" dirty="0" smtClean="0">
                <a:latin typeface="Elephant" panose="02020904090505020303" pitchFamily="18" charset="0"/>
              </a:rPr>
            </a:br>
            <a:r>
              <a:rPr lang="es-ES" dirty="0" smtClean="0">
                <a:latin typeface="Elephant" panose="02020904090505020303" pitchFamily="18" charset="0"/>
              </a:rPr>
              <a:t>GRITO</a:t>
            </a:r>
            <a:br>
              <a:rPr lang="es-ES" dirty="0" smtClean="0">
                <a:latin typeface="Elephant" panose="02020904090505020303" pitchFamily="18" charset="0"/>
              </a:rPr>
            </a:br>
            <a:r>
              <a:rPr lang="es-ES" dirty="0" smtClean="0">
                <a:latin typeface="Elephant" panose="02020904090505020303" pitchFamily="18" charset="0"/>
              </a:rPr>
              <a:t>ES</a:t>
            </a:r>
            <a:br>
              <a:rPr lang="es-ES" dirty="0" smtClean="0">
                <a:latin typeface="Elephant" panose="02020904090505020303" pitchFamily="18" charset="0"/>
              </a:rPr>
            </a:br>
            <a:r>
              <a:rPr lang="es-ES" dirty="0" smtClean="0">
                <a:latin typeface="Elephant" panose="02020904090505020303" pitchFamily="18" charset="0"/>
              </a:rPr>
              <a:t>FALSO:</a:t>
            </a:r>
            <a:endParaRPr lang="es-ES" dirty="0">
              <a:latin typeface="Elephant" panose="02020904090505020303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" t="26889" r="6000" b="13777"/>
          <a:stretch/>
        </p:blipFill>
        <p:spPr>
          <a:xfrm>
            <a:off x="5364480" y="1279366"/>
            <a:ext cx="5928360" cy="40690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" name="Abrir llave 3"/>
          <p:cNvSpPr/>
          <p:nvPr/>
        </p:nvSpPr>
        <p:spPr>
          <a:xfrm>
            <a:off x="3703320" y="1211183"/>
            <a:ext cx="1386840" cy="4205446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788133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622802" y="198120"/>
            <a:ext cx="10685278" cy="7351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6840" y="-152400"/>
            <a:ext cx="10515600" cy="1325563"/>
          </a:xfrm>
        </p:spPr>
        <p:txBody>
          <a:bodyPr/>
          <a:lstStyle/>
          <a:p>
            <a:r>
              <a:rPr lang="es-ES" b="1" i="1" dirty="0" smtClean="0"/>
              <a:t>No atiendas nada ofrecido a presión…</a:t>
            </a:r>
            <a:endParaRPr lang="es-ES" b="1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2" y="977106"/>
            <a:ext cx="10805160" cy="542575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9"/>
          <a:stretch/>
        </p:blipFill>
        <p:spPr>
          <a:xfrm>
            <a:off x="592455" y="3689985"/>
            <a:ext cx="5297805" cy="142875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890260" y="3689985"/>
            <a:ext cx="2133333" cy="1384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563" y="2302669"/>
            <a:ext cx="2463032" cy="248475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49971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75"/>
          <a:stretch/>
        </p:blipFill>
        <p:spPr>
          <a:xfrm>
            <a:off x="460516" y="328783"/>
            <a:ext cx="11413431" cy="618991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157703" y="658828"/>
            <a:ext cx="8019055" cy="7565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>
                <a:gd name="adj" fmla="val 70094"/>
              </a:avLst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UN RUMOR NO ES NOTICIA</a:t>
            </a:r>
            <a:endParaRPr lang="es-E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72"/>
          <a:stretch/>
        </p:blipFill>
        <p:spPr>
          <a:xfrm>
            <a:off x="1017475" y="1060174"/>
            <a:ext cx="5436334" cy="47271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5" t="36500" r="14201" b="8717"/>
          <a:stretch/>
        </p:blipFill>
        <p:spPr>
          <a:xfrm>
            <a:off x="6866281" y="1902839"/>
            <a:ext cx="4462672" cy="3517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cxnSp>
        <p:nvCxnSpPr>
          <p:cNvPr id="11" name="Conector recto 10"/>
          <p:cNvCxnSpPr/>
          <p:nvPr/>
        </p:nvCxnSpPr>
        <p:spPr>
          <a:xfrm>
            <a:off x="5062330" y="3525078"/>
            <a:ext cx="0" cy="4240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V="1">
            <a:off x="4916557" y="3697357"/>
            <a:ext cx="291547" cy="132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/>
          <p:cNvSpPr/>
          <p:nvPr/>
        </p:nvSpPr>
        <p:spPr>
          <a:xfrm>
            <a:off x="4200939" y="2109834"/>
            <a:ext cx="503582" cy="29543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536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61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851337" y="4923280"/>
            <a:ext cx="5707117" cy="12883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4554" y="230428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Cooper Black" panose="0208090404030B020404" pitchFamily="18" charset="0"/>
              </a:rPr>
              <a:t>EN 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TODA 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INFORMACIÓN 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DEBE 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HABER</a:t>
            </a:r>
            <a:endParaRPr lang="es-ES" dirty="0">
              <a:latin typeface="Cooper Black" panose="0208090404030B0204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"/>
          <a:stretch/>
        </p:blipFill>
        <p:spPr>
          <a:xfrm>
            <a:off x="4682359" y="-43518"/>
            <a:ext cx="6813843" cy="6101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Rectángulo 4"/>
          <p:cNvSpPr/>
          <p:nvPr/>
        </p:nvSpPr>
        <p:spPr>
          <a:xfrm>
            <a:off x="1027386" y="4843431"/>
            <a:ext cx="5034968" cy="121430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CONSIDERACIÓN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233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7" y="259531"/>
            <a:ext cx="11764616" cy="636655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95939" y="4184199"/>
            <a:ext cx="10515600" cy="1325563"/>
          </a:xfrm>
        </p:spPr>
        <p:txBody>
          <a:bodyPr>
            <a:noAutofit/>
          </a:bodyPr>
          <a:lstStyle/>
          <a:p>
            <a:r>
              <a:rPr lang="es-ES" sz="3600" dirty="0" smtClean="0">
                <a:latin typeface="Arial Black" panose="020B0A04020102020204" pitchFamily="34" charset="0"/>
              </a:rPr>
              <a:t>NO</a:t>
            </a:r>
            <a:br>
              <a:rPr lang="es-ES" sz="3600" dirty="0" smtClean="0">
                <a:latin typeface="Arial Black" panose="020B0A04020102020204" pitchFamily="34" charset="0"/>
              </a:rPr>
            </a:br>
            <a:r>
              <a:rPr lang="es-ES" sz="3600" dirty="0" smtClean="0">
                <a:latin typeface="Arial Black" panose="020B0A04020102020204" pitchFamily="34" charset="0"/>
              </a:rPr>
              <a:t>DEBES</a:t>
            </a:r>
            <a:br>
              <a:rPr lang="es-ES" sz="3600" dirty="0" smtClean="0">
                <a:latin typeface="Arial Black" panose="020B0A04020102020204" pitchFamily="34" charset="0"/>
              </a:rPr>
            </a:br>
            <a:r>
              <a:rPr lang="es-ES" sz="3600" dirty="0" smtClean="0">
                <a:latin typeface="Arial Black" panose="020B0A04020102020204" pitchFamily="34" charset="0"/>
              </a:rPr>
              <a:t>INFORMAR</a:t>
            </a:r>
            <a:br>
              <a:rPr lang="es-ES" sz="3600" dirty="0" smtClean="0">
                <a:latin typeface="Arial Black" panose="020B0A04020102020204" pitchFamily="34" charset="0"/>
              </a:rPr>
            </a:br>
            <a:r>
              <a:rPr lang="es-ES" sz="3600" dirty="0" smtClean="0">
                <a:latin typeface="Arial Black" panose="020B0A04020102020204" pitchFamily="34" charset="0"/>
              </a:rPr>
              <a:t>ARBITRARIAMENTE</a:t>
            </a:r>
            <a:endParaRPr lang="es-ES" sz="3600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990" y="259531"/>
            <a:ext cx="5895975" cy="44196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1" r="9882" b="46005"/>
          <a:stretch/>
        </p:blipFill>
        <p:spPr>
          <a:xfrm>
            <a:off x="373132" y="638869"/>
            <a:ext cx="4145859" cy="280393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738009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27" y="360652"/>
            <a:ext cx="11675747" cy="628952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7916" y="3505416"/>
            <a:ext cx="4964084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“Siembra que 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algo queda”,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/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u="sng" dirty="0" smtClean="0">
                <a:latin typeface="Arial Black" panose="020B0A04020102020204" pitchFamily="34" charset="0"/>
              </a:rPr>
              <a:t>desorienta y daña</a:t>
            </a:r>
            <a:endParaRPr lang="es-ES" u="sng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7"/>
          <a:stretch/>
        </p:blipFill>
        <p:spPr>
          <a:xfrm>
            <a:off x="565264" y="1705512"/>
            <a:ext cx="6517179" cy="46907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1" t="36058" r="8835" b="37236"/>
          <a:stretch/>
        </p:blipFill>
        <p:spPr>
          <a:xfrm>
            <a:off x="3009205" y="671429"/>
            <a:ext cx="7015943" cy="81464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 rot="1309810">
            <a:off x="6692400" y="1995666"/>
            <a:ext cx="2184638" cy="4471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 rot="1811078">
            <a:off x="1519392" y="682648"/>
            <a:ext cx="1370409" cy="3321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571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315310" y="220717"/>
            <a:ext cx="7914290" cy="64953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4" r="35321"/>
          <a:stretch/>
        </p:blipFill>
        <p:spPr>
          <a:xfrm>
            <a:off x="10816649" y="220717"/>
            <a:ext cx="740979" cy="649539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4479" y="269010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Eras Bold ITC" panose="020B0907030504020204" pitchFamily="34" charset="0"/>
              </a:rPr>
              <a:t>Muchas</a:t>
            </a:r>
            <a:br>
              <a:rPr lang="es-ES" dirty="0" smtClean="0">
                <a:latin typeface="Eras Bold ITC" panose="020B0907030504020204" pitchFamily="34" charset="0"/>
              </a:rPr>
            </a:br>
            <a:r>
              <a:rPr lang="es-ES" dirty="0" smtClean="0">
                <a:latin typeface="Eras Bold ITC" panose="020B0907030504020204" pitchFamily="34" charset="0"/>
              </a:rPr>
              <a:t>veces los</a:t>
            </a:r>
            <a:br>
              <a:rPr lang="es-ES" dirty="0" smtClean="0">
                <a:latin typeface="Eras Bold ITC" panose="020B0907030504020204" pitchFamily="34" charset="0"/>
              </a:rPr>
            </a:br>
            <a:r>
              <a:rPr lang="es-ES" dirty="0" smtClean="0">
                <a:latin typeface="Eras Bold ITC" panose="020B0907030504020204" pitchFamily="34" charset="0"/>
              </a:rPr>
              <a:t>periódicos</a:t>
            </a:r>
            <a:br>
              <a:rPr lang="es-ES" dirty="0" smtClean="0">
                <a:latin typeface="Eras Bold ITC" panose="020B0907030504020204" pitchFamily="34" charset="0"/>
              </a:rPr>
            </a:br>
            <a:r>
              <a:rPr lang="es-ES" dirty="0" smtClean="0">
                <a:latin typeface="Eras Bold ITC" panose="020B0907030504020204" pitchFamily="34" charset="0"/>
              </a:rPr>
              <a:t>dan las</a:t>
            </a:r>
            <a:br>
              <a:rPr lang="es-ES" dirty="0" smtClean="0">
                <a:latin typeface="Eras Bold ITC" panose="020B0907030504020204" pitchFamily="34" charset="0"/>
              </a:rPr>
            </a:br>
            <a:r>
              <a:rPr lang="es-ES" dirty="0" smtClean="0">
                <a:latin typeface="Eras Bold ITC" panose="020B0907030504020204" pitchFamily="34" charset="0"/>
              </a:rPr>
              <a:t>noticias</a:t>
            </a:r>
            <a:br>
              <a:rPr lang="es-ES" dirty="0" smtClean="0">
                <a:latin typeface="Eras Bold ITC" panose="020B0907030504020204" pitchFamily="34" charset="0"/>
              </a:rPr>
            </a:br>
            <a:r>
              <a:rPr lang="es-ES" dirty="0" smtClean="0">
                <a:latin typeface="Eras Bold ITC" panose="020B0907030504020204" pitchFamily="34" charset="0"/>
              </a:rPr>
              <a:t>con tonos</a:t>
            </a:r>
            <a:br>
              <a:rPr lang="es-ES" dirty="0" smtClean="0">
                <a:latin typeface="Eras Bold ITC" panose="020B0907030504020204" pitchFamily="34" charset="0"/>
              </a:rPr>
            </a:br>
            <a:r>
              <a:rPr lang="es-ES" dirty="0" smtClean="0">
                <a:latin typeface="Eras Bold ITC" panose="020B0907030504020204" pitchFamily="34" charset="0"/>
              </a:rPr>
              <a:t>muy</a:t>
            </a:r>
            <a:br>
              <a:rPr lang="es-ES" dirty="0" smtClean="0">
                <a:latin typeface="Eras Bold ITC" panose="020B0907030504020204" pitchFamily="34" charset="0"/>
              </a:rPr>
            </a:br>
            <a:r>
              <a:rPr lang="es-ES" dirty="0" smtClean="0">
                <a:latin typeface="Eras Bold ITC" panose="020B0907030504020204" pitchFamily="34" charset="0"/>
              </a:rPr>
              <a:t>distintos…</a:t>
            </a:r>
            <a:endParaRPr lang="es-ES" dirty="0">
              <a:latin typeface="Eras Bold ITC" panose="020B0907030504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97" y="561405"/>
            <a:ext cx="6558455" cy="585515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76151"/>
            <a:ext cx="5837171" cy="437224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12862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9634607" y="508000"/>
            <a:ext cx="2441279" cy="5979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4607" y="2751704"/>
            <a:ext cx="3765331" cy="1325563"/>
          </a:xfrm>
        </p:spPr>
        <p:txBody>
          <a:bodyPr>
            <a:normAutofit fontScale="90000"/>
          </a:bodyPr>
          <a:lstStyle/>
          <a:p>
            <a:r>
              <a:rPr lang="es-ES" b="1" i="1" u="sng" dirty="0" smtClean="0"/>
              <a:t>NO</a:t>
            </a:r>
            <a:br>
              <a:rPr lang="es-ES" b="1" i="1" u="sng" dirty="0" smtClean="0"/>
            </a:br>
            <a:r>
              <a:rPr lang="es-ES" b="1" i="1" u="sng" dirty="0" smtClean="0"/>
              <a:t>PUEDES</a:t>
            </a:r>
            <a:br>
              <a:rPr lang="es-ES" b="1" i="1" u="sng" dirty="0" smtClean="0"/>
            </a:br>
            <a:r>
              <a:rPr lang="es-ES" b="1" i="1" u="sng" dirty="0" smtClean="0"/>
              <a:t>PROTESTAR</a:t>
            </a:r>
            <a:br>
              <a:rPr lang="es-ES" b="1" i="1" u="sng" dirty="0" smtClean="0"/>
            </a:br>
            <a:r>
              <a:rPr lang="es-ES" b="1" i="1" u="sng" dirty="0" smtClean="0"/>
              <a:t>SIN</a:t>
            </a:r>
            <a:br>
              <a:rPr lang="es-ES" b="1" i="1" u="sng" dirty="0" smtClean="0"/>
            </a:br>
            <a:r>
              <a:rPr lang="es-ES" b="1" i="1" u="sng" dirty="0" smtClean="0"/>
              <a:t>SABER</a:t>
            </a:r>
            <a:br>
              <a:rPr lang="es-ES" b="1" i="1" u="sng" dirty="0" smtClean="0"/>
            </a:br>
            <a:r>
              <a:rPr lang="es-ES" b="1" i="1" u="sng" dirty="0" smtClean="0"/>
              <a:t>QUE</a:t>
            </a:r>
            <a:br>
              <a:rPr lang="es-ES" b="1" i="1" u="sng" dirty="0" smtClean="0"/>
            </a:br>
            <a:r>
              <a:rPr lang="es-ES" b="1" i="1" u="sng" dirty="0" smtClean="0"/>
              <a:t>PROTESTAS</a:t>
            </a:r>
            <a:endParaRPr lang="es-ES" b="1" i="1" u="sng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66056"/>
            <a:ext cx="9376229" cy="5936343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870857" y="830942"/>
            <a:ext cx="3294743" cy="2830286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1588937" y="829162"/>
            <a:ext cx="177003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 se</a:t>
            </a:r>
          </a:p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</a:t>
            </a:r>
            <a:r>
              <a:rPr lang="es-E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ue</a:t>
            </a:r>
          </a:p>
          <a:p>
            <a:pPr algn="ctr"/>
            <a:r>
              <a:rPr lang="es-E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pido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3" t="8201" r="30247" b="50882"/>
          <a:stretch/>
        </p:blipFill>
        <p:spPr>
          <a:xfrm>
            <a:off x="2002971" y="3251142"/>
            <a:ext cx="2162629" cy="2206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7001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99000">
              <a:schemeClr val="accent3">
                <a:lumMod val="0"/>
                <a:lumOff val="100000"/>
              </a:schemeClr>
            </a:gs>
            <a:gs pos="32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35" y="1929493"/>
            <a:ext cx="6101443" cy="44132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9172" y="423182"/>
            <a:ext cx="10961914" cy="1325563"/>
          </a:xfrm>
        </p:spPr>
        <p:txBody>
          <a:bodyPr>
            <a:normAutofit/>
          </a:bodyPr>
          <a:lstStyle/>
          <a:p>
            <a:r>
              <a:rPr lang="es-ES" b="1" dirty="0" smtClean="0"/>
              <a:t>Muchas veces las cámaras de TV están demasiado bien colocadas…, señal para dudar…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2" y="2655661"/>
            <a:ext cx="5334000" cy="296091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961" y="2655661"/>
            <a:ext cx="2762250" cy="276225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9" t="31638" r="65179" b="36473"/>
          <a:stretch/>
        </p:blipFill>
        <p:spPr>
          <a:xfrm>
            <a:off x="10609943" y="3647168"/>
            <a:ext cx="1161143" cy="177074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56" y="3278141"/>
            <a:ext cx="1349829" cy="151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84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5" t="125510" r="20147" b="-125510"/>
          <a:stretch/>
        </p:blipFill>
        <p:spPr>
          <a:xfrm>
            <a:off x="1864659" y="4858871"/>
            <a:ext cx="7996518" cy="17570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5" b="3864"/>
          <a:stretch/>
        </p:blipFill>
        <p:spPr>
          <a:xfrm>
            <a:off x="0" y="178904"/>
            <a:ext cx="12192000" cy="643704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FFFF00"/>
                </a:solidFill>
              </a:rPr>
              <a:t>Ante una imagen, se cauto, a veces no</a:t>
            </a:r>
            <a:br>
              <a:rPr lang="es-ES" b="1" dirty="0" smtClean="0">
                <a:solidFill>
                  <a:srgbClr val="FFFF00"/>
                </a:solidFill>
              </a:rPr>
            </a:br>
            <a:r>
              <a:rPr lang="es-ES" b="1" dirty="0" smtClean="0">
                <a:solidFill>
                  <a:srgbClr val="FFFF00"/>
                </a:solidFill>
              </a:rPr>
              <a:t>se sabe la intención de la misma</a:t>
            </a:r>
            <a:endParaRPr lang="es-ES" b="1" dirty="0">
              <a:solidFill>
                <a:srgbClr val="FFFF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7785" r="40871" b="8408"/>
          <a:stretch/>
        </p:blipFill>
        <p:spPr>
          <a:xfrm>
            <a:off x="3021496" y="1876909"/>
            <a:ext cx="2345634" cy="405516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9624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69" y="225297"/>
            <a:ext cx="7252315" cy="640740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1805" y="2608058"/>
            <a:ext cx="12659139" cy="1325563"/>
          </a:xfrm>
        </p:spPr>
        <p:txBody>
          <a:bodyPr>
            <a:noAutofit/>
          </a:bodyPr>
          <a:lstStyle/>
          <a:p>
            <a:r>
              <a:rPr lang="es-ES" sz="4800" b="1" dirty="0" smtClean="0">
                <a:latin typeface="Freestyle Script" panose="030804020302050B0404" pitchFamily="66" charset="0"/>
              </a:rPr>
              <a:t>LA NOTICIA </a:t>
            </a:r>
            <a:br>
              <a:rPr lang="es-ES" sz="4800" b="1" dirty="0" smtClean="0">
                <a:latin typeface="Freestyle Script" panose="030804020302050B0404" pitchFamily="66" charset="0"/>
              </a:rPr>
            </a:br>
            <a:r>
              <a:rPr lang="es-ES" sz="4800" b="1" dirty="0" smtClean="0">
                <a:latin typeface="Freestyle Script" panose="030804020302050B0404" pitchFamily="66" charset="0"/>
              </a:rPr>
              <a:t>RELIGIOSA </a:t>
            </a:r>
            <a:br>
              <a:rPr lang="es-ES" sz="4800" b="1" dirty="0" smtClean="0">
                <a:latin typeface="Freestyle Script" panose="030804020302050B0404" pitchFamily="66" charset="0"/>
              </a:rPr>
            </a:br>
            <a:r>
              <a:rPr lang="es-ES" sz="4800" b="1" dirty="0" smtClean="0">
                <a:latin typeface="Freestyle Script" panose="030804020302050B0404" pitchFamily="66" charset="0"/>
              </a:rPr>
              <a:t>DEBE SER </a:t>
            </a:r>
            <a:br>
              <a:rPr lang="es-ES" sz="4800" b="1" dirty="0" smtClean="0">
                <a:latin typeface="Freestyle Script" panose="030804020302050B0404" pitchFamily="66" charset="0"/>
              </a:rPr>
            </a:br>
            <a:r>
              <a:rPr lang="es-ES" sz="4800" b="1" dirty="0" smtClean="0">
                <a:latin typeface="Freestyle Script" panose="030804020302050B0404" pitchFamily="66" charset="0"/>
              </a:rPr>
              <a:t>RESPETUOSA</a:t>
            </a:r>
            <a:endParaRPr lang="es-ES" sz="4800" b="1" dirty="0">
              <a:latin typeface="Freestyle Script" panose="030804020302050B0404" pitchFamily="66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6"/>
          <a:stretch/>
        </p:blipFill>
        <p:spPr>
          <a:xfrm>
            <a:off x="7441584" y="225297"/>
            <a:ext cx="4543425" cy="640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53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7" y="493323"/>
            <a:ext cx="11802533" cy="590747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1976" y="801568"/>
            <a:ext cx="11814823" cy="1325563"/>
          </a:xfrm>
        </p:spPr>
        <p:txBody>
          <a:bodyPr>
            <a:noAutofit/>
          </a:bodyPr>
          <a:lstStyle/>
          <a:p>
            <a:r>
              <a:rPr lang="es-ES" sz="4800" b="1" u="sng" dirty="0" smtClean="0"/>
              <a:t>No debemos </a:t>
            </a:r>
            <a:r>
              <a:rPr lang="es-ES" sz="4800" b="1" u="sng" dirty="0"/>
              <a:t> </a:t>
            </a:r>
            <a:r>
              <a:rPr lang="es-ES" sz="4800" b="1" u="sng" dirty="0" smtClean="0"/>
              <a:t>ser</a:t>
            </a:r>
            <a:r>
              <a:rPr lang="es-ES" sz="4800" b="1" u="sng" dirty="0"/>
              <a:t> </a:t>
            </a:r>
            <a:r>
              <a:rPr lang="es-ES" sz="4800" b="1" u="sng" dirty="0" smtClean="0"/>
              <a:t>morbosos</a:t>
            </a:r>
            <a:br>
              <a:rPr lang="es-ES" sz="4800" b="1" u="sng" dirty="0" smtClean="0"/>
            </a:br>
            <a:r>
              <a:rPr lang="es-ES" sz="4800" b="1" u="sng" dirty="0" smtClean="0"/>
              <a:t>                           y curiosos</a:t>
            </a:r>
            <a:r>
              <a:rPr lang="es-ES" sz="4800" b="1" u="sng" dirty="0"/>
              <a:t> </a:t>
            </a:r>
            <a:r>
              <a:rPr lang="es-ES" sz="4800" b="1" u="sng" dirty="0" smtClean="0"/>
              <a:t>de las vidas</a:t>
            </a:r>
            <a:r>
              <a:rPr lang="es-ES" sz="4800" b="1" u="sng" dirty="0"/>
              <a:t> </a:t>
            </a:r>
            <a:r>
              <a:rPr lang="es-ES" sz="4800" b="1" u="sng" dirty="0" smtClean="0"/>
              <a:t>ajenas.</a:t>
            </a:r>
            <a:endParaRPr lang="es-ES" sz="4800" b="1" u="sng" dirty="0"/>
          </a:p>
        </p:txBody>
      </p:sp>
      <p:sp>
        <p:nvSpPr>
          <p:cNvPr id="5" name="CuadroTexto 4"/>
          <p:cNvSpPr txBox="1"/>
          <p:nvPr/>
        </p:nvSpPr>
        <p:spPr>
          <a:xfrm>
            <a:off x="3366870" y="2347329"/>
            <a:ext cx="172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/>
              <a:t>Fulano.</a:t>
            </a:r>
            <a:endParaRPr lang="es-ES" sz="4000" dirty="0"/>
          </a:p>
        </p:txBody>
      </p:sp>
      <p:sp>
        <p:nvSpPr>
          <p:cNvPr id="6" name="CuadroTexto 5"/>
          <p:cNvSpPr txBox="1"/>
          <p:nvPr/>
        </p:nvSpPr>
        <p:spPr>
          <a:xfrm>
            <a:off x="5867701" y="2435376"/>
            <a:ext cx="16209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 smtClean="0"/>
              <a:t>Dicen.</a:t>
            </a:r>
            <a:endParaRPr lang="es-ES" sz="4400" dirty="0"/>
          </a:p>
        </p:txBody>
      </p:sp>
      <p:sp>
        <p:nvSpPr>
          <p:cNvPr id="7" name="CuadroTexto 6"/>
          <p:cNvSpPr txBox="1"/>
          <p:nvPr/>
        </p:nvSpPr>
        <p:spPr>
          <a:xfrm>
            <a:off x="1149297" y="2241378"/>
            <a:ext cx="18392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 smtClean="0"/>
              <a:t>Quizás.</a:t>
            </a:r>
            <a:endParaRPr lang="es-ES" sz="4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8542624" y="2626098"/>
            <a:ext cx="28248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 err="1" smtClean="0"/>
              <a:t>Bla</a:t>
            </a:r>
            <a:r>
              <a:rPr lang="es-ES" sz="4400" dirty="0" smtClean="0"/>
              <a:t>, </a:t>
            </a:r>
            <a:r>
              <a:rPr lang="es-ES" sz="4400" dirty="0" err="1" smtClean="0"/>
              <a:t>bla</a:t>
            </a:r>
            <a:r>
              <a:rPr lang="es-ES" sz="4400" dirty="0" smtClean="0"/>
              <a:t>, </a:t>
            </a:r>
            <a:r>
              <a:rPr lang="es-ES" sz="4400" dirty="0" err="1" smtClean="0"/>
              <a:t>bla</a:t>
            </a:r>
            <a:endParaRPr lang="es-ES" sz="4400" dirty="0"/>
          </a:p>
        </p:txBody>
      </p:sp>
    </p:spTree>
    <p:extLst>
      <p:ext uri="{BB962C8B-B14F-4D97-AF65-F5344CB8AC3E}">
        <p14:creationId xmlns:p14="http://schemas.microsoft.com/office/powerpoint/2010/main" val="24883646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1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70933" y="3725333"/>
            <a:ext cx="11294534" cy="13208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10600" y="2606673"/>
            <a:ext cx="3107267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BIBLIA, </a:t>
            </a:r>
            <a:b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no la </a:t>
            </a:r>
            <a:b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interpretes,</a:t>
            </a:r>
            <a:b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acéptala 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con FE</a:t>
            </a:r>
            <a:endParaRPr lang="es-ES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33" y="189969"/>
            <a:ext cx="6358467" cy="641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54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chemeClr val="accent4">
                <a:lumMod val="0"/>
                <a:lumOff val="100000"/>
              </a:schemeClr>
            </a:gs>
            <a:gs pos="46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267" y="451377"/>
            <a:ext cx="7941733" cy="5915556"/>
          </a:xfrm>
          <a:prstGeom prst="rect">
            <a:avLst/>
          </a:prstGeom>
        </p:spPr>
      </p:pic>
      <p:sp>
        <p:nvSpPr>
          <p:cNvPr id="5" name="Trapecio 4"/>
          <p:cNvSpPr/>
          <p:nvPr/>
        </p:nvSpPr>
        <p:spPr>
          <a:xfrm rot="6094699">
            <a:off x="1784804" y="393600"/>
            <a:ext cx="3406926" cy="5148991"/>
          </a:xfrm>
          <a:prstGeom prst="trapezoi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36133" y="230531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odoni MT Black" panose="02070A03080606020203" pitchFamily="18" charset="0"/>
              </a:rPr>
              <a:t>Si voceas</a:t>
            </a:r>
            <a:br>
              <a:rPr lang="es-ES" dirty="0" smtClean="0">
                <a:latin typeface="Bodoni MT Black" panose="02070A03080606020203" pitchFamily="18" charset="0"/>
              </a:rPr>
            </a:br>
            <a:r>
              <a:rPr lang="es-ES" dirty="0" smtClean="0">
                <a:latin typeface="Bodoni MT Black" panose="02070A03080606020203" pitchFamily="18" charset="0"/>
              </a:rPr>
              <a:t>es que eres</a:t>
            </a:r>
            <a:br>
              <a:rPr lang="es-ES" dirty="0" smtClean="0">
                <a:latin typeface="Bodoni MT Black" panose="02070A03080606020203" pitchFamily="18" charset="0"/>
              </a:rPr>
            </a:br>
            <a:r>
              <a:rPr lang="es-ES" dirty="0" smtClean="0">
                <a:latin typeface="Bodoni MT Black" panose="02070A03080606020203" pitchFamily="18" charset="0"/>
              </a:rPr>
              <a:t>pobre de</a:t>
            </a:r>
            <a:r>
              <a:rPr lang="es-ES" dirty="0">
                <a:latin typeface="Bodoni MT Black" panose="02070A03080606020203" pitchFamily="18" charset="0"/>
              </a:rPr>
              <a:t> </a:t>
            </a:r>
            <a:r>
              <a:rPr lang="es-ES" dirty="0" smtClean="0">
                <a:latin typeface="Bodoni MT Black" panose="02070A03080606020203" pitchFamily="18" charset="0"/>
              </a:rPr>
              <a:t>espíritu</a:t>
            </a:r>
            <a:endParaRPr lang="es-ES" dirty="0">
              <a:latin typeface="Bodoni MT Black" panose="02070A03080606020203" pitchFamily="18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237067" y="782576"/>
            <a:ext cx="0" cy="57875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254000" y="6519333"/>
            <a:ext cx="10092267" cy="1693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29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1000">
              <a:schemeClr val="accent3">
                <a:lumMod val="0"/>
                <a:lumOff val="100000"/>
              </a:schemeClr>
            </a:gs>
            <a:gs pos="89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00001" y="2557549"/>
            <a:ext cx="2992821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Cooper Black" panose="0208090404030B020404" pitchFamily="18" charset="0"/>
              </a:rPr>
              <a:t>No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puedes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ridiculizar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a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nadie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en 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tus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mensajes</a:t>
            </a:r>
            <a:endParaRPr lang="es-ES" dirty="0">
              <a:latin typeface="Cooper Black" panose="0208090404030B0204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35" y="652882"/>
            <a:ext cx="6234881" cy="5600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8835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406114" y="227159"/>
            <a:ext cx="8970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No puedes manipular las ideas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4" y="1376066"/>
            <a:ext cx="11565467" cy="46437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867" y="1608666"/>
            <a:ext cx="2986087" cy="226906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151466" y="6019803"/>
            <a:ext cx="2040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José Soler </a:t>
            </a:r>
            <a:r>
              <a:rPr lang="es-ES" sz="2000" b="1" dirty="0" err="1" smtClean="0"/>
              <a:t>Mataix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492083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79000">
              <a:schemeClr val="accent1">
                <a:lumMod val="75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0200" y="264055"/>
            <a:ext cx="11506199" cy="1325563"/>
          </a:xfrm>
        </p:spPr>
        <p:txBody>
          <a:bodyPr>
            <a:normAutofit/>
          </a:bodyPr>
          <a:lstStyle/>
          <a:p>
            <a:r>
              <a:rPr lang="es-ES" sz="4000" dirty="0" smtClean="0">
                <a:latin typeface="Arial Black" panose="020B0A04020102020204" pitchFamily="34" charset="0"/>
              </a:rPr>
              <a:t>Evita pasarte en caricaturas o viñetas…,</a:t>
            </a:r>
            <a:endParaRPr lang="es-ES" sz="4000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" t="5621" r="4506" b="4051"/>
          <a:stretch/>
        </p:blipFill>
        <p:spPr>
          <a:xfrm>
            <a:off x="6248401" y="1589618"/>
            <a:ext cx="5317068" cy="389466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1" t="9443" r="7261" b="25834"/>
          <a:stretch/>
        </p:blipFill>
        <p:spPr>
          <a:xfrm>
            <a:off x="575733" y="1589618"/>
            <a:ext cx="5198535" cy="389466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326551" y="5484286"/>
            <a:ext cx="43837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r>
              <a:rPr lang="es-ES" sz="5400" b="0" u="sng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 de cobardes</a:t>
            </a:r>
            <a:endParaRPr lang="es-ES" sz="5400" b="0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6777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368687" y="754743"/>
            <a:ext cx="2650284" cy="539931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8687" y="242857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RESPETA</a:t>
            </a:r>
            <a:br>
              <a:rPr lang="es-ES" b="1" dirty="0" smtClean="0"/>
            </a:br>
            <a:r>
              <a:rPr lang="es-ES" b="1" dirty="0" smtClean="0"/>
              <a:t>LA</a:t>
            </a:r>
            <a:br>
              <a:rPr lang="es-ES" b="1" dirty="0" smtClean="0"/>
            </a:br>
            <a:r>
              <a:rPr lang="es-ES" b="1" dirty="0" smtClean="0"/>
              <a:t>INTIMIDAD</a:t>
            </a:r>
            <a:br>
              <a:rPr lang="es-ES" b="1" dirty="0" smtClean="0"/>
            </a:br>
            <a:r>
              <a:rPr lang="es-ES" b="1" dirty="0" smtClean="0"/>
              <a:t>EN</a:t>
            </a:r>
            <a:br>
              <a:rPr lang="es-ES" b="1" dirty="0" smtClean="0"/>
            </a:br>
            <a:r>
              <a:rPr lang="es-ES" b="1" dirty="0" smtClean="0"/>
              <a:t>TODA</a:t>
            </a:r>
            <a:br>
              <a:rPr lang="es-ES" b="1" dirty="0" smtClean="0"/>
            </a:br>
            <a:r>
              <a:rPr lang="es-ES" b="1" dirty="0" smtClean="0"/>
              <a:t>PUBLICIDAD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513" y="747864"/>
            <a:ext cx="8824686" cy="5461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2"/>
          <a:stretch/>
        </p:blipFill>
        <p:spPr>
          <a:xfrm rot="554699">
            <a:off x="4836088" y="2055434"/>
            <a:ext cx="5869204" cy="270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23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43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13641" y="270532"/>
            <a:ext cx="10515600" cy="1325563"/>
          </a:xfrm>
        </p:spPr>
        <p:txBody>
          <a:bodyPr/>
          <a:lstStyle/>
          <a:p>
            <a:r>
              <a:rPr lang="es-ES" dirty="0" smtClean="0"/>
              <a:t>Que tus chistes sean de buen gusto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1" r="15721" b="7492"/>
          <a:stretch/>
        </p:blipFill>
        <p:spPr>
          <a:xfrm>
            <a:off x="262759" y="1426779"/>
            <a:ext cx="5612525" cy="50607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6" t="17931" r="8104" b="11725"/>
          <a:stretch/>
        </p:blipFill>
        <p:spPr>
          <a:xfrm>
            <a:off x="5990896" y="1426779"/>
            <a:ext cx="5938345" cy="506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8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441434" y="457200"/>
            <a:ext cx="11493063" cy="59908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6400" y="258554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SE</a:t>
            </a:r>
            <a:br>
              <a:rPr lang="es-ES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</a:br>
            <a:r>
              <a:rPr lang="es-ES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RESPETUOSO</a:t>
            </a:r>
            <a:br>
              <a:rPr lang="es-ES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</a:br>
            <a:r>
              <a:rPr lang="es-ES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EN</a:t>
            </a:r>
            <a:br>
              <a:rPr lang="es-ES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</a:br>
            <a:r>
              <a:rPr lang="es-ES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LAS</a:t>
            </a:r>
            <a:br>
              <a:rPr lang="es-ES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</a:br>
            <a:r>
              <a:rPr lang="es-ES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BUENAS</a:t>
            </a:r>
            <a:br>
              <a:rPr lang="es-ES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</a:br>
            <a:r>
              <a:rPr lang="es-ES" dirty="0" smtClean="0">
                <a:latin typeface="DejaVu Sans Mono" panose="020B0609030804020204" pitchFamily="49" charset="0"/>
                <a:ea typeface="DejaVu Sans Mono" panose="020B0609030804020204" pitchFamily="49" charset="0"/>
                <a:cs typeface="DejaVu Sans Mono" panose="020B0609030804020204" pitchFamily="49" charset="0"/>
              </a:rPr>
              <a:t>COSTUMBRES</a:t>
            </a:r>
            <a:endParaRPr lang="es-ES" dirty="0">
              <a:latin typeface="DejaVu Sans Mono" panose="020B0609030804020204" pitchFamily="49" charset="0"/>
              <a:ea typeface="DejaVu Sans Mono" panose="020B0609030804020204" pitchFamily="49" charset="0"/>
              <a:cs typeface="DejaVu Sans Mono" panose="020B0609030804020204" pitchFamily="49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6" t="10907"/>
          <a:stretch/>
        </p:blipFill>
        <p:spPr>
          <a:xfrm>
            <a:off x="5596759" y="900933"/>
            <a:ext cx="5412172" cy="4900777"/>
          </a:xfrm>
          <a:prstGeom prst="roundRect">
            <a:avLst/>
          </a:prstGeom>
          <a:ln w="76200">
            <a:solidFill>
              <a:schemeClr val="bg2">
                <a:lumMod val="50000"/>
              </a:schemeClr>
            </a:solidFill>
          </a:ln>
        </p:spPr>
      </p:pic>
      <p:sp>
        <p:nvSpPr>
          <p:cNvPr id="6" name="Rectángulo redondeado 5"/>
          <p:cNvSpPr/>
          <p:nvPr/>
        </p:nvSpPr>
        <p:spPr>
          <a:xfrm>
            <a:off x="1245476" y="1056290"/>
            <a:ext cx="3767958" cy="474542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3876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49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6" b="5538"/>
          <a:stretch/>
        </p:blipFill>
        <p:spPr>
          <a:xfrm>
            <a:off x="634181" y="1135626"/>
            <a:ext cx="10734368" cy="452775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1813" y="3223419"/>
            <a:ext cx="10515600" cy="1325563"/>
          </a:xfrm>
        </p:spPr>
        <p:txBody>
          <a:bodyPr/>
          <a:lstStyle/>
          <a:p>
            <a:r>
              <a:rPr lang="es-ES" dirty="0" smtClean="0">
                <a:latin typeface="Arial Black" panose="020B0A04020102020204" pitchFamily="34" charset="0"/>
              </a:rPr>
              <a:t>Ante un despropósito,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  reacciona debidamente</a:t>
            </a:r>
            <a:endParaRPr lang="es-E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76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307770" y="159657"/>
            <a:ext cx="9583877" cy="63626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19732" y="3754963"/>
            <a:ext cx="2671916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Arial Narrow" panose="020B0606020202030204" pitchFamily="34" charset="0"/>
              </a:rPr>
              <a:t>En </a:t>
            </a:r>
            <a:r>
              <a:rPr lang="es-ES" b="1" dirty="0">
                <a:latin typeface="Arial Narrow" panose="020B0606020202030204" pitchFamily="34" charset="0"/>
              </a:rPr>
              <a:t> </a:t>
            </a:r>
            <a:r>
              <a:rPr lang="es-ES" b="1" dirty="0" smtClean="0">
                <a:latin typeface="Arial Narrow" panose="020B0606020202030204" pitchFamily="34" charset="0"/>
              </a:rPr>
              <a:t>la</a:t>
            </a:r>
            <a:br>
              <a:rPr lang="es-ES" b="1" dirty="0" smtClean="0">
                <a:latin typeface="Arial Narrow" panose="020B0606020202030204" pitchFamily="34" charset="0"/>
              </a:rPr>
            </a:br>
            <a:r>
              <a:rPr lang="es-ES" b="1" dirty="0" smtClean="0">
                <a:latin typeface="Arial Narrow" panose="020B0606020202030204" pitchFamily="34" charset="0"/>
              </a:rPr>
              <a:t>información</a:t>
            </a:r>
            <a:br>
              <a:rPr lang="es-ES" b="1" dirty="0" smtClean="0">
                <a:latin typeface="Arial Narrow" panose="020B0606020202030204" pitchFamily="34" charset="0"/>
              </a:rPr>
            </a:br>
            <a:r>
              <a:rPr lang="es-ES" b="1" dirty="0" smtClean="0">
                <a:latin typeface="Arial Narrow" panose="020B0606020202030204" pitchFamily="34" charset="0"/>
              </a:rPr>
              <a:t>trata</a:t>
            </a:r>
            <a:br>
              <a:rPr lang="es-ES" b="1" dirty="0" smtClean="0">
                <a:latin typeface="Arial Narrow" panose="020B0606020202030204" pitchFamily="34" charset="0"/>
              </a:rPr>
            </a:br>
            <a:r>
              <a:rPr lang="es-ES" b="1" dirty="0" smtClean="0">
                <a:latin typeface="Arial Narrow" panose="020B0606020202030204" pitchFamily="34" charset="0"/>
              </a:rPr>
              <a:t>con</a:t>
            </a:r>
            <a:br>
              <a:rPr lang="es-ES" b="1" dirty="0" smtClean="0">
                <a:latin typeface="Arial Narrow" panose="020B0606020202030204" pitchFamily="34" charset="0"/>
              </a:rPr>
            </a:br>
            <a:r>
              <a:rPr lang="es-ES" b="1" dirty="0" smtClean="0">
                <a:latin typeface="Arial Narrow" panose="020B0606020202030204" pitchFamily="34" charset="0"/>
              </a:rPr>
              <a:t>respeto</a:t>
            </a:r>
            <a:br>
              <a:rPr lang="es-ES" b="1" dirty="0" smtClean="0">
                <a:latin typeface="Arial Narrow" panose="020B0606020202030204" pitchFamily="34" charset="0"/>
              </a:rPr>
            </a:br>
            <a:r>
              <a:rPr lang="es-ES" b="1" dirty="0" smtClean="0">
                <a:latin typeface="Arial Narrow" panose="020B0606020202030204" pitchFamily="34" charset="0"/>
              </a:rPr>
              <a:t>a </a:t>
            </a:r>
            <a:r>
              <a:rPr lang="es-ES" b="1" dirty="0">
                <a:latin typeface="Arial Narrow" panose="020B0606020202030204" pitchFamily="34" charset="0"/>
              </a:rPr>
              <a:t> </a:t>
            </a:r>
            <a:r>
              <a:rPr lang="es-ES" b="1" dirty="0" smtClean="0">
                <a:latin typeface="Arial Narrow" panose="020B0606020202030204" pitchFamily="34" charset="0"/>
              </a:rPr>
              <a:t>toda</a:t>
            </a:r>
            <a:br>
              <a:rPr lang="es-ES" b="1" dirty="0" smtClean="0">
                <a:latin typeface="Arial Narrow" panose="020B0606020202030204" pitchFamily="34" charset="0"/>
              </a:rPr>
            </a:br>
            <a:r>
              <a:rPr lang="es-ES" b="1" dirty="0" smtClean="0">
                <a:latin typeface="Arial Narrow" panose="020B0606020202030204" pitchFamily="34" charset="0"/>
              </a:rPr>
              <a:t>autoridad</a:t>
            </a:r>
            <a:endParaRPr lang="es-ES" b="1" dirty="0">
              <a:latin typeface="Arial Narrow" panose="020B0606020202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t="34429" r="2401"/>
          <a:stretch/>
        </p:blipFill>
        <p:spPr>
          <a:xfrm>
            <a:off x="638629" y="455345"/>
            <a:ext cx="7939314" cy="60669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43912" t="6488" r="29845" b="65545"/>
          <a:stretch/>
        </p:blipFill>
        <p:spPr>
          <a:xfrm>
            <a:off x="9060074" y="353745"/>
            <a:ext cx="2220685" cy="2055626"/>
          </a:xfrm>
          <a:prstGeom prst="ellipse">
            <a:avLst/>
          </a:prstGeom>
          <a:ln>
            <a:noFill/>
          </a:ln>
          <a:effectLst>
            <a:reflection blurRad="6350" stA="50000" endA="295" endPos="92000" dist="1016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135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143</Words>
  <Application>Microsoft Office PowerPoint</Application>
  <PresentationFormat>Panorámica</PresentationFormat>
  <Paragraphs>50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4" baseType="lpstr">
      <vt:lpstr>DFKai-SB</vt:lpstr>
      <vt:lpstr>Arial</vt:lpstr>
      <vt:lpstr>Arial Black</vt:lpstr>
      <vt:lpstr>Arial Narrow</vt:lpstr>
      <vt:lpstr>Arial Rounded MT Bold</vt:lpstr>
      <vt:lpstr>Bodoni MT Black</vt:lpstr>
      <vt:lpstr>Calibri</vt:lpstr>
      <vt:lpstr>Calibri Light</vt:lpstr>
      <vt:lpstr>Cooper Black</vt:lpstr>
      <vt:lpstr>DejaVu Sans Mono</vt:lpstr>
      <vt:lpstr>Elephant</vt:lpstr>
      <vt:lpstr>Eras Bold ITC</vt:lpstr>
      <vt:lpstr>Freestyle Script</vt:lpstr>
      <vt:lpstr>Tema de Office</vt:lpstr>
      <vt:lpstr>Presentación de PowerPoint</vt:lpstr>
      <vt:lpstr>EN  TODA  INFORMACIÓN  DEBE  HABER</vt:lpstr>
      <vt:lpstr>No puedes ridiculizar a nadie en  tus mensajes</vt:lpstr>
      <vt:lpstr>Evita pasarte en caricaturas o viñetas…,</vt:lpstr>
      <vt:lpstr>RESPETA LA INTIMIDAD EN TODA PUBLICIDAD</vt:lpstr>
      <vt:lpstr>Que tus chistes sean de buen gusto</vt:lpstr>
      <vt:lpstr>SE RESPETUOSO EN LAS BUENAS COSTUMBRES</vt:lpstr>
      <vt:lpstr>Ante un despropósito,   reacciona debidamente</vt:lpstr>
      <vt:lpstr>En  la información trata con respeto a  toda autoridad</vt:lpstr>
      <vt:lpstr>Presentación de PowerPoint</vt:lpstr>
      <vt:lpstr>Deja  trabajar  a la  justicia  y no  manipules  la noticia</vt:lpstr>
      <vt:lpstr>Una publicidad  falsa requiere  ser analizada</vt:lpstr>
      <vt:lpstr>NO SE PUEDE JUGAR CON LA NFORMACIÓN</vt:lpstr>
      <vt:lpstr>Presentación de PowerPoint</vt:lpstr>
      <vt:lpstr>Evita manipular la escena y el ruido</vt:lpstr>
      <vt:lpstr>  velada   es  cobardía</vt:lpstr>
      <vt:lpstr>MUCHAS VECES EL GRITO ES FALSO:</vt:lpstr>
      <vt:lpstr>No atiendas nada ofrecido a presión…</vt:lpstr>
      <vt:lpstr>Presentación de PowerPoint</vt:lpstr>
      <vt:lpstr>NO DEBES INFORMAR ARBITRARIAMENTE</vt:lpstr>
      <vt:lpstr>“Siembra que  algo queda”,  desorienta y daña</vt:lpstr>
      <vt:lpstr>Muchas veces los periódicos dan las noticias con tonos muy distintos…</vt:lpstr>
      <vt:lpstr>NO PUEDES PROTESTAR SIN SABER QUE PROTESTAS</vt:lpstr>
      <vt:lpstr>Muchas veces las cámaras de TV están demasiado bien colocadas…, señal para dudar…</vt:lpstr>
      <vt:lpstr>Ante una imagen, se cauto, a veces no se sabe la intención de la misma</vt:lpstr>
      <vt:lpstr>LA NOTICIA  RELIGIOSA  DEBE SER  RESPETUOSA</vt:lpstr>
      <vt:lpstr>No debemos  ser morbosos                            y curiosos de las vidas ajenas.</vt:lpstr>
      <vt:lpstr>La BIBLIA,  no la  interpretes,  acéptala  con FE</vt:lpstr>
      <vt:lpstr>Si voceas es que eres pobre de espíritu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SOLER MATAIX</dc:creator>
  <cp:lastModifiedBy>José Soler Mataix</cp:lastModifiedBy>
  <cp:revision>34</cp:revision>
  <dcterms:created xsi:type="dcterms:W3CDTF">2014-09-26T17:51:15Z</dcterms:created>
  <dcterms:modified xsi:type="dcterms:W3CDTF">2014-10-16T10:24:04Z</dcterms:modified>
</cp:coreProperties>
</file>