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22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772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72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32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103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493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54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49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75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57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493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D9CDC-8EB7-49C6-AC88-FB852DB8E122}" type="datetimeFigureOut">
              <a:rPr lang="es-ES" smtClean="0"/>
              <a:t>02/09/2014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A46AF-6CF5-4262-999F-1D2F1D2F7E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64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3" y="156188"/>
            <a:ext cx="11743646" cy="670181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226812" y="877277"/>
            <a:ext cx="36974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chemeClr val="accent4"/>
                </a:solidFill>
              </a:rPr>
              <a:t>FIDELIDAD.  </a:t>
            </a:r>
          </a:p>
          <a:p>
            <a:pPr algn="ctr"/>
            <a:r>
              <a:rPr lang="es-ES" sz="5400" b="1" dirty="0" smtClean="0">
                <a:ln/>
                <a:solidFill>
                  <a:schemeClr val="accent4"/>
                </a:solidFill>
              </a:rPr>
              <a:t>2.</a:t>
            </a:r>
            <a:endParaRPr lang="es-E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2281">
            <a:off x="1869579" y="144152"/>
            <a:ext cx="4992192" cy="67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9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:random/>
        <p:sndAc>
          <p:stSnd loop="1">
            <p:snd r:embed="rId2" name="Track07.wav"/>
          </p:stSnd>
        </p:sndAc>
      </p:transition>
    </mc:Choice>
    <mc:Fallback xmlns="">
      <p:transition spd="slow">
        <p:random/>
        <p:sndAc>
          <p:stSnd loop="1">
            <p:snd r:embed="rId5" name="Track0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/>
          <a:stretch/>
        </p:blipFill>
        <p:spPr>
          <a:xfrm>
            <a:off x="323850" y="284163"/>
            <a:ext cx="11639550" cy="6477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4850" y="25749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SI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EXCLUYES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DIOS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PASAS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SER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COSA…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1661319"/>
            <a:ext cx="3714750" cy="2771774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262313" y="969963"/>
            <a:ext cx="5429250" cy="5105400"/>
          </a:xfrm>
          <a:prstGeom prst="line">
            <a:avLst/>
          </a:prstGeom>
          <a:ln w="571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2971800" y="457200"/>
            <a:ext cx="5295900" cy="5467350"/>
          </a:xfrm>
          <a:prstGeom prst="line">
            <a:avLst/>
          </a:prstGeom>
          <a:ln w="571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32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865120" y="289560"/>
            <a:ext cx="9098280" cy="6278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rapecio 7"/>
          <p:cNvSpPr/>
          <p:nvPr/>
        </p:nvSpPr>
        <p:spPr>
          <a:xfrm rot="5400000">
            <a:off x="2667000" y="-2103120"/>
            <a:ext cx="6751320" cy="10957560"/>
          </a:xfrm>
          <a:prstGeom prst="trapezoid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94320" y="2493869"/>
            <a:ext cx="309372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ACOMPAÑA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con tus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EJEMPLOS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y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TESTIMONIO</a:t>
            </a:r>
            <a:endParaRPr lang="es-ES" b="1" dirty="0">
              <a:latin typeface="Arial Narrow" panose="020B0606020202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6" b="5926"/>
          <a:stretch/>
        </p:blipFill>
        <p:spPr>
          <a:xfrm>
            <a:off x="640080" y="841978"/>
            <a:ext cx="6720840" cy="4396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4331" r="31491" b="16142"/>
          <a:stretch/>
        </p:blipFill>
        <p:spPr>
          <a:xfrm>
            <a:off x="2697479" y="545119"/>
            <a:ext cx="2606041" cy="2606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343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7"/>
          <a:stretch/>
        </p:blipFill>
        <p:spPr>
          <a:xfrm>
            <a:off x="183013" y="140642"/>
            <a:ext cx="11776758" cy="66085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791964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 ERES “GUÍA”, </a:t>
            </a:r>
            <a:r>
              <a:rPr lang="es-E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 FIEL A TUS </a:t>
            </a:r>
            <a:r>
              <a:rPr lang="es-ES" sz="4000" b="1" i="1" dirty="0" smtClean="0"/>
              <a:t/>
            </a:r>
            <a:br>
              <a:rPr lang="es-ES" sz="4000" b="1" i="1" dirty="0" smtClean="0"/>
            </a:br>
            <a:r>
              <a:rPr lang="es-ES" sz="3600" b="1" i="1" dirty="0">
                <a:latin typeface="Arial Black" panose="020B0A04020102020204" pitchFamily="34" charset="0"/>
              </a:rPr>
              <a:t>S</a:t>
            </a:r>
            <a:r>
              <a:rPr lang="es-ES" sz="3600" b="1" i="1" dirty="0" smtClean="0">
                <a:latin typeface="Arial Black" panose="020B0A04020102020204" pitchFamily="34" charset="0"/>
              </a:rPr>
              <a:t>ANOS PRINCIPIOS</a:t>
            </a:r>
            <a:endParaRPr lang="es-ES" sz="3600" b="1" i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4664" r="9912" b="23211"/>
          <a:stretch/>
        </p:blipFill>
        <p:spPr>
          <a:xfrm rot="20972316">
            <a:off x="8252210" y="455072"/>
            <a:ext cx="2873829" cy="3105813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190">
            <a:off x="1094283" y="2075015"/>
            <a:ext cx="6440294" cy="43107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53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0724" y="-2498379"/>
            <a:ext cx="6858000" cy="118556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56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Britannic Bold" panose="020B0903060703020204" pitchFamily="34" charset="0"/>
              </a:rPr>
              <a:t>Supera tus frustraciones con valor y</a:t>
            </a:r>
            <a:endParaRPr lang="es-ES" b="1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66" y="1326019"/>
            <a:ext cx="9930797" cy="53129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9" y="1849894"/>
            <a:ext cx="3736427" cy="403203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885196" y="1849894"/>
            <a:ext cx="3768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compromiso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954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60099"/>
            <a:ext cx="10515600" cy="1325563"/>
          </a:xfrm>
        </p:spPr>
        <p:txBody>
          <a:bodyPr/>
          <a:lstStyle/>
          <a:p>
            <a:r>
              <a:rPr lang="es-ES" b="1" dirty="0" smtClean="0"/>
              <a:t>DEJA SANA PRESENCIA en el CAMINAR por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854" y="1284546"/>
            <a:ext cx="11020097" cy="523793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067788" y="1102899"/>
            <a:ext cx="2286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</a:t>
            </a:r>
            <a:r>
              <a:rPr lang="es-E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VIDA</a:t>
            </a:r>
            <a:endParaRPr lang="es-ES" sz="5400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2" t="-4180" r="60345" b="13341"/>
          <a:stretch/>
        </p:blipFill>
        <p:spPr>
          <a:xfrm>
            <a:off x="725214" y="1102899"/>
            <a:ext cx="1434662" cy="5139559"/>
          </a:xfrm>
          <a:prstGeom prst="rect">
            <a:avLst/>
          </a:prstGeom>
        </p:spPr>
      </p:pic>
      <p:sp>
        <p:nvSpPr>
          <p:cNvPr id="7" name="Corazón 6"/>
          <p:cNvSpPr/>
          <p:nvPr/>
        </p:nvSpPr>
        <p:spPr>
          <a:xfrm>
            <a:off x="1115410" y="2610109"/>
            <a:ext cx="654269" cy="670370"/>
          </a:xfrm>
          <a:prstGeom prst="hear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45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33"/>
          <a:stretch/>
        </p:blipFill>
        <p:spPr>
          <a:xfrm>
            <a:off x="280619" y="396873"/>
            <a:ext cx="2998609" cy="60196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655" y="25565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ernard MT Condensed" panose="02050806060905020404" pitchFamily="18" charset="0"/>
              </a:rPr>
              <a:t>LO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VALIOSO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ESTÁ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EN 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LA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CALIDAD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TESTIMONIAL</a:t>
            </a:r>
            <a:endParaRPr lang="es-ES" dirty="0">
              <a:latin typeface="Bernard MT Condensed" panose="02050806060905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83" y="396874"/>
            <a:ext cx="8419607" cy="60196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36" y="1418142"/>
            <a:ext cx="2019300" cy="36023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7" r="41536"/>
          <a:stretch/>
        </p:blipFill>
        <p:spPr>
          <a:xfrm>
            <a:off x="9538138" y="709448"/>
            <a:ext cx="1996062" cy="54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r="22572"/>
          <a:stretch/>
        </p:blipFill>
        <p:spPr>
          <a:xfrm>
            <a:off x="598515" y="299198"/>
            <a:ext cx="8296102" cy="63260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2"/>
          <a:stretch/>
        </p:blipFill>
        <p:spPr>
          <a:xfrm>
            <a:off x="4073236" y="3724103"/>
            <a:ext cx="7911294" cy="11751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7974" y="1952321"/>
            <a:ext cx="4056611" cy="1325563"/>
          </a:xfrm>
        </p:spPr>
        <p:txBody>
          <a:bodyPr>
            <a:normAutofit fontScale="90000"/>
          </a:bodyPr>
          <a:lstStyle/>
          <a:p>
            <a:r>
              <a:rPr lang="es-ES" sz="4000" dirty="0" smtClean="0">
                <a:latin typeface="Berlin Sans FB" panose="020E0602020502020306" pitchFamily="34" charset="0"/>
              </a:rPr>
              <a:t>SE FIEL</a:t>
            </a:r>
            <a:br>
              <a:rPr lang="es-ES" sz="4000" dirty="0" smtClean="0">
                <a:latin typeface="Berlin Sans FB" panose="020E0602020502020306" pitchFamily="34" charset="0"/>
              </a:rPr>
            </a:br>
            <a:r>
              <a:rPr lang="es-ES" sz="4000" dirty="0" smtClean="0">
                <a:latin typeface="Berlin Sans FB" panose="020E0602020502020306" pitchFamily="34" charset="0"/>
              </a:rPr>
              <a:t>A </a:t>
            </a:r>
            <a:br>
              <a:rPr lang="es-ES" sz="4000" dirty="0" smtClean="0">
                <a:latin typeface="Berlin Sans FB" panose="020E0602020502020306" pitchFamily="34" charset="0"/>
              </a:rPr>
            </a:br>
            <a:r>
              <a:rPr lang="es-ES" sz="4000" dirty="0" smtClean="0">
                <a:latin typeface="Berlin Sans FB" panose="020E0602020502020306" pitchFamily="34" charset="0"/>
              </a:rPr>
              <a:t>TU </a:t>
            </a:r>
            <a:br>
              <a:rPr lang="es-ES" sz="4000" dirty="0" smtClean="0">
                <a:latin typeface="Berlin Sans FB" panose="020E0602020502020306" pitchFamily="34" charset="0"/>
              </a:rPr>
            </a:br>
            <a:r>
              <a:rPr lang="es-ES" sz="4000" dirty="0" smtClean="0">
                <a:latin typeface="Berlin Sans FB" panose="020E0602020502020306" pitchFamily="34" charset="0"/>
              </a:rPr>
              <a:t>ENTRAÑABLE </a:t>
            </a:r>
            <a:br>
              <a:rPr lang="es-ES" sz="4000" dirty="0" smtClean="0">
                <a:latin typeface="Berlin Sans FB" panose="020E0602020502020306" pitchFamily="34" charset="0"/>
              </a:rPr>
            </a:br>
            <a:r>
              <a:rPr lang="es-ES" sz="4000" dirty="0" smtClean="0">
                <a:latin typeface="Berlin Sans FB" panose="020E0602020502020306" pitchFamily="34" charset="0"/>
              </a:rPr>
              <a:t>ESTADO </a:t>
            </a:r>
            <a:br>
              <a:rPr lang="es-ES" sz="4000" dirty="0" smtClean="0">
                <a:latin typeface="Berlin Sans FB" panose="020E0602020502020306" pitchFamily="34" charset="0"/>
              </a:rPr>
            </a:br>
            <a:r>
              <a:rPr lang="es-ES" sz="4000" dirty="0" smtClean="0">
                <a:latin typeface="Berlin Sans FB" panose="020E0602020502020306" pitchFamily="34" charset="0"/>
              </a:rPr>
              <a:t>DE</a:t>
            </a:r>
            <a:br>
              <a:rPr lang="es-ES" sz="4000" dirty="0" smtClean="0">
                <a:latin typeface="Berlin Sans FB" panose="020E0602020502020306" pitchFamily="34" charset="0"/>
              </a:rPr>
            </a:br>
            <a:r>
              <a:rPr lang="es-ES" sz="4000" dirty="0" smtClean="0">
                <a:latin typeface="Bodoni MT Black" panose="02070A03080606020203" pitchFamily="18" charset="0"/>
              </a:rPr>
              <a:t/>
            </a:r>
            <a:br>
              <a:rPr lang="es-ES" sz="4000" dirty="0" smtClean="0">
                <a:latin typeface="Bodoni MT Black" panose="02070A03080606020203" pitchFamily="18" charset="0"/>
              </a:rPr>
            </a:br>
            <a:r>
              <a:rPr lang="es-ES" b="1" dirty="0" smtClean="0">
                <a:latin typeface="Bodoni MT Black" panose="02070A03080606020203" pitchFamily="18" charset="0"/>
              </a:rPr>
              <a:t>PADRE</a:t>
            </a:r>
            <a:endParaRPr lang="es-ES" b="1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2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874643" y="477078"/>
            <a:ext cx="10535479" cy="601648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3965" y="28225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erlin Sans FB Demi" panose="020E0802020502020306" pitchFamily="34" charset="0"/>
              </a:rPr>
              <a:t>No </a:t>
            </a:r>
            <a:br>
              <a:rPr lang="es-ES" b="1" dirty="0" smtClean="0">
                <a:latin typeface="Berlin Sans FB Demi" panose="020E0802020502020306" pitchFamily="34" charset="0"/>
              </a:rPr>
            </a:br>
            <a:r>
              <a:rPr lang="es-ES" b="1" dirty="0" smtClean="0">
                <a:latin typeface="Berlin Sans FB Demi" panose="020E0802020502020306" pitchFamily="34" charset="0"/>
              </a:rPr>
              <a:t>cedamos </a:t>
            </a:r>
            <a:br>
              <a:rPr lang="es-ES" b="1" dirty="0" smtClean="0">
                <a:latin typeface="Berlin Sans FB Demi" panose="020E0802020502020306" pitchFamily="34" charset="0"/>
              </a:rPr>
            </a:br>
            <a:r>
              <a:rPr lang="es-ES" b="1" dirty="0" smtClean="0">
                <a:latin typeface="Berlin Sans FB Demi" panose="020E0802020502020306" pitchFamily="34" charset="0"/>
              </a:rPr>
              <a:t>fácilmente </a:t>
            </a:r>
            <a:br>
              <a:rPr lang="es-ES" b="1" dirty="0" smtClean="0">
                <a:latin typeface="Berlin Sans FB Demi" panose="020E0802020502020306" pitchFamily="34" charset="0"/>
              </a:rPr>
            </a:br>
            <a:r>
              <a:rPr lang="es-ES" b="1" dirty="0" smtClean="0">
                <a:latin typeface="Berlin Sans FB Demi" panose="020E0802020502020306" pitchFamily="34" charset="0"/>
              </a:rPr>
              <a:t>a </a:t>
            </a:r>
            <a:br>
              <a:rPr lang="es-ES" b="1" dirty="0" smtClean="0">
                <a:latin typeface="Berlin Sans FB Demi" panose="020E0802020502020306" pitchFamily="34" charset="0"/>
              </a:rPr>
            </a:br>
            <a:r>
              <a:rPr lang="es-ES" b="1" dirty="0" smtClean="0">
                <a:latin typeface="Berlin Sans FB Demi" panose="020E0802020502020306" pitchFamily="34" charset="0"/>
              </a:rPr>
              <a:t>caprichos,</a:t>
            </a:r>
            <a:br>
              <a:rPr lang="es-ES" b="1" dirty="0" smtClean="0">
                <a:latin typeface="Berlin Sans FB Demi" panose="020E0802020502020306" pitchFamily="34" charset="0"/>
              </a:rPr>
            </a:br>
            <a:r>
              <a:rPr lang="es-ES" b="1" dirty="0" smtClean="0">
                <a:latin typeface="Berlin Sans FB Demi" panose="020E0802020502020306" pitchFamily="34" charset="0"/>
              </a:rPr>
              <a:t>haremos </a:t>
            </a:r>
            <a:br>
              <a:rPr lang="es-ES" b="1" dirty="0" smtClean="0">
                <a:latin typeface="Berlin Sans FB Demi" panose="020E0802020502020306" pitchFamily="34" charset="0"/>
              </a:rPr>
            </a:br>
            <a:r>
              <a:rPr lang="es-ES" b="1" dirty="0" smtClean="0">
                <a:latin typeface="Copperplate Gothic Bold" panose="020E0705020206020404" pitchFamily="34" charset="0"/>
              </a:rPr>
              <a:t>hijos - as </a:t>
            </a:r>
            <a:br>
              <a:rPr lang="es-ES" b="1" dirty="0" smtClean="0">
                <a:latin typeface="Copperplate Gothic Bold" panose="020E0705020206020404" pitchFamily="34" charset="0"/>
              </a:rPr>
            </a:br>
            <a:r>
              <a:rPr lang="es-ES" b="1" dirty="0" smtClean="0">
                <a:latin typeface="Copperplate Gothic Bold" panose="020E0705020206020404" pitchFamily="34" charset="0"/>
              </a:rPr>
              <a:t>frágiles</a:t>
            </a:r>
            <a:endParaRPr lang="es-ES" b="1" dirty="0">
              <a:latin typeface="Copperplate Gothic Bold" panose="020E07050202060204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64"/>
          <a:stretch/>
        </p:blipFill>
        <p:spPr>
          <a:xfrm>
            <a:off x="5711687" y="749195"/>
            <a:ext cx="4386471" cy="54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isósceles 4"/>
          <p:cNvSpPr/>
          <p:nvPr/>
        </p:nvSpPr>
        <p:spPr>
          <a:xfrm>
            <a:off x="822960" y="200833"/>
            <a:ext cx="6217920" cy="632764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riángulo isósceles 5"/>
          <p:cNvSpPr/>
          <p:nvPr/>
        </p:nvSpPr>
        <p:spPr>
          <a:xfrm rot="10800000">
            <a:off x="5449824" y="374735"/>
            <a:ext cx="6163056" cy="615374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8092" y="2251900"/>
            <a:ext cx="6147816" cy="169449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auhaus 93" panose="04030905020B02020C02" pitchFamily="82" charset="0"/>
              </a:rPr>
              <a:t>MIDE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BIEN 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ENTRE 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DÁDIVA 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Y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SANCIÓN</a:t>
            </a:r>
            <a:endParaRPr lang="es-ES" dirty="0">
              <a:latin typeface="Bauhaus 93" panose="04030905020B02020C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1"/>
          <a:stretch/>
        </p:blipFill>
        <p:spPr>
          <a:xfrm>
            <a:off x="1562100" y="1627632"/>
            <a:ext cx="6729984" cy="43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8" y="0"/>
            <a:ext cx="1164404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19263" y="579120"/>
            <a:ext cx="5672737" cy="1325563"/>
          </a:xfrm>
        </p:spPr>
        <p:txBody>
          <a:bodyPr>
            <a:noAutofit/>
          </a:bodyPr>
          <a:lstStyle/>
          <a:p>
            <a:r>
              <a:rPr lang="es-ES" sz="4800" b="1" dirty="0" smtClean="0"/>
              <a:t>¿Quieres influir </a:t>
            </a:r>
            <a:br>
              <a:rPr lang="es-ES" sz="4800" b="1" dirty="0" smtClean="0"/>
            </a:br>
            <a:r>
              <a:rPr lang="es-ES" sz="4800" b="1" dirty="0" smtClean="0"/>
              <a:t>en la seguridad </a:t>
            </a:r>
            <a:br>
              <a:rPr lang="es-ES" sz="4800" b="1" dirty="0" smtClean="0"/>
            </a:br>
            <a:r>
              <a:rPr lang="es-ES" sz="4800" b="1" dirty="0" smtClean="0"/>
              <a:t>de un niño?,</a:t>
            </a:r>
            <a:endParaRPr lang="es-ES" sz="4800" b="1" dirty="0"/>
          </a:p>
        </p:txBody>
      </p:sp>
      <p:sp>
        <p:nvSpPr>
          <p:cNvPr id="4" name="Rectángulo 3"/>
          <p:cNvSpPr/>
          <p:nvPr/>
        </p:nvSpPr>
        <p:spPr>
          <a:xfrm>
            <a:off x="2928360" y="5685424"/>
            <a:ext cx="869571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4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nséñale a ser fiel al compromiso</a:t>
            </a:r>
            <a:endParaRPr lang="es-ES" sz="4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2" y="981142"/>
            <a:ext cx="4157064" cy="4895715"/>
          </a:xfrm>
          <a:prstGeom prst="rect">
            <a:avLst/>
          </a:prstGeom>
          <a:effectLst>
            <a:softEdge rad="317500"/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9332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/>
          <p:cNvSpPr/>
          <p:nvPr/>
        </p:nvSpPr>
        <p:spPr>
          <a:xfrm>
            <a:off x="212271" y="228600"/>
            <a:ext cx="11854543" cy="6433457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3229" y="495753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ritannic Bold" panose="020B0903060703020204" pitchFamily="34" charset="0"/>
              </a:rPr>
              <a:t>CUMPLE FIELMENTE TUS DEBERES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1" y="1821316"/>
            <a:ext cx="5144180" cy="44161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57" y="1821316"/>
            <a:ext cx="5083628" cy="44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94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b="71132"/>
          <a:stretch/>
        </p:blipFill>
        <p:spPr>
          <a:xfrm>
            <a:off x="177565" y="150770"/>
            <a:ext cx="11878968" cy="65430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58" y="150770"/>
            <a:ext cx="6654801" cy="65430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07364" y="3035829"/>
            <a:ext cx="3558856" cy="31542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tus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ratos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libres se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fiel al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horario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5" y="313451"/>
            <a:ext cx="3427153" cy="31088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16420" b="39301"/>
          <a:stretch/>
        </p:blipFill>
        <p:spPr>
          <a:xfrm>
            <a:off x="7036338" y="914399"/>
            <a:ext cx="2692039" cy="2629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Conector recto de flecha 8"/>
          <p:cNvCxnSpPr/>
          <p:nvPr/>
        </p:nvCxnSpPr>
        <p:spPr>
          <a:xfrm flipH="1">
            <a:off x="4266220" y="2229371"/>
            <a:ext cx="4167338" cy="35618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3081867" y="914399"/>
            <a:ext cx="5351691" cy="11345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37066" y="4030133"/>
            <a:ext cx="11700933" cy="2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400" y="25325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Hagamos</a:t>
            </a:r>
            <a:br>
              <a:rPr lang="es-ES" b="1" dirty="0" smtClean="0"/>
            </a:br>
            <a:r>
              <a:rPr lang="es-ES" b="1" dirty="0" smtClean="0"/>
              <a:t>que el</a:t>
            </a:r>
            <a:br>
              <a:rPr lang="es-ES" b="1" dirty="0" smtClean="0"/>
            </a:br>
            <a:r>
              <a:rPr lang="es-ES" b="1" dirty="0" smtClean="0"/>
              <a:t>niño no</a:t>
            </a:r>
            <a:br>
              <a:rPr lang="es-ES" b="1" dirty="0" smtClean="0"/>
            </a:br>
            <a:r>
              <a:rPr lang="es-ES" b="1" dirty="0" smtClean="0"/>
              <a:t>esté</a:t>
            </a:r>
            <a:br>
              <a:rPr lang="es-ES" b="1" dirty="0" smtClean="0"/>
            </a:br>
            <a:r>
              <a:rPr lang="es-ES" b="1" dirty="0" smtClean="0"/>
              <a:t>“rabioso” o</a:t>
            </a:r>
            <a:br>
              <a:rPr lang="es-ES" b="1" dirty="0" smtClean="0"/>
            </a:br>
            <a:r>
              <a:rPr lang="es-ES" b="1" dirty="0" smtClean="0"/>
              <a:t>enfadado;</a:t>
            </a:r>
            <a:br>
              <a:rPr lang="es-ES" b="1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>
                <a:latin typeface="Britannic Bold" panose="020B0903060703020204" pitchFamily="34" charset="0"/>
              </a:rPr>
              <a:t>hacerle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ver las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situaciones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80" y="522288"/>
            <a:ext cx="4815747" cy="465084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66" y="983852"/>
            <a:ext cx="3217334" cy="2753519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7" name="Flecha curvada hacia arriba 6"/>
          <p:cNvSpPr/>
          <p:nvPr/>
        </p:nvSpPr>
        <p:spPr>
          <a:xfrm rot="20658125" flipH="1">
            <a:off x="7365010" y="5028510"/>
            <a:ext cx="3000645" cy="1304343"/>
          </a:xfrm>
          <a:prstGeom prst="curvedUpArrow">
            <a:avLst>
              <a:gd name="adj1" fmla="val 37467"/>
              <a:gd name="adj2" fmla="val 85836"/>
              <a:gd name="adj3" fmla="val 3928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33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4" y="167746"/>
            <a:ext cx="11726335" cy="65039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0733" y="585258"/>
            <a:ext cx="10981267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Sepamos educar la voluntad,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solidFill>
                  <a:schemeClr val="bg1"/>
                </a:solidFill>
              </a:rPr>
              <a:t>                                                       </a:t>
            </a:r>
            <a:r>
              <a:rPr lang="es-ES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BÁSICA EN </a:t>
            </a:r>
            <a:br>
              <a:rPr lang="es-ES" dirty="0" smtClean="0">
                <a:solidFill>
                  <a:schemeClr val="bg1"/>
                </a:solidFill>
                <a:latin typeface="Bodoni MT Black" panose="02070A03080606020203" pitchFamily="18" charset="0"/>
              </a:rPr>
            </a:br>
            <a:r>
              <a:rPr lang="es-ES" dirty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                                     TODO DEBER</a:t>
            </a:r>
            <a:endParaRPr lang="es-ES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32" y="2218267"/>
            <a:ext cx="6015567" cy="43010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4" y="1383505"/>
            <a:ext cx="6451602" cy="45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0" b="19630"/>
          <a:stretch/>
        </p:blipFill>
        <p:spPr>
          <a:xfrm>
            <a:off x="310443" y="145520"/>
            <a:ext cx="11610624" cy="65431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5520"/>
            <a:ext cx="10515600" cy="1325563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DIALOGAR NO ES SÓLO HABLAR,</a:t>
            </a:r>
            <a:endParaRPr lang="es-ES" sz="4800" b="1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52195" y="5689600"/>
            <a:ext cx="7706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/>
              <a:t>HAY QUE OFRECER OPCIONES</a:t>
            </a:r>
            <a:endParaRPr lang="es-ES" sz="4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6" y="976443"/>
            <a:ext cx="8365065" cy="48812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6651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"/>
          <a:stretch/>
        </p:blipFill>
        <p:spPr>
          <a:xfrm>
            <a:off x="0" y="33997"/>
            <a:ext cx="12192000" cy="68746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2" b="60727"/>
          <a:stretch/>
        </p:blipFill>
        <p:spPr>
          <a:xfrm>
            <a:off x="8429106" y="3231513"/>
            <a:ext cx="3490653" cy="21353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51423" y="2499453"/>
            <a:ext cx="4914207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roadway" panose="04040905080B02020502" pitchFamily="82" charset="0"/>
              </a:rPr>
              <a:t>Hazte </a:t>
            </a:r>
            <a:br>
              <a:rPr lang="es-ES" b="1" dirty="0" smtClean="0">
                <a:latin typeface="Broadway" panose="04040905080B02020502" pitchFamily="82" charset="0"/>
              </a:rPr>
            </a:br>
            <a:r>
              <a:rPr lang="es-ES" b="1" dirty="0" smtClean="0">
                <a:latin typeface="Broadway" panose="04040905080B02020502" pitchFamily="82" charset="0"/>
              </a:rPr>
              <a:t>entender </a:t>
            </a:r>
            <a:br>
              <a:rPr lang="es-ES" b="1" dirty="0" smtClean="0">
                <a:latin typeface="Broadway" panose="04040905080B02020502" pitchFamily="82" charset="0"/>
              </a:rPr>
            </a:br>
            <a:r>
              <a:rPr lang="es-ES" b="1" dirty="0" smtClean="0">
                <a:latin typeface="Broadway" panose="04040905080B02020502" pitchFamily="82" charset="0"/>
              </a:rPr>
              <a:t>con</a:t>
            </a:r>
            <a:br>
              <a:rPr lang="es-ES" b="1" dirty="0" smtClean="0">
                <a:latin typeface="Broadway" panose="04040905080B02020502" pitchFamily="82" charset="0"/>
              </a:rPr>
            </a:br>
            <a:r>
              <a:rPr lang="es-ES" b="1" dirty="0" smtClean="0">
                <a:latin typeface="Broadway" panose="04040905080B02020502" pitchFamily="82" charset="0"/>
              </a:rPr>
              <a:t> </a:t>
            </a:r>
            <a:br>
              <a:rPr lang="es-ES" b="1" dirty="0" smtClean="0">
                <a:latin typeface="Broadway" panose="04040905080B02020502" pitchFamily="82" charset="0"/>
              </a:rPr>
            </a:br>
            <a:r>
              <a:rPr lang="es-ES" b="1" dirty="0" smtClean="0">
                <a:latin typeface="Broadway" panose="04040905080B02020502" pitchFamily="82" charset="0"/>
              </a:rPr>
              <a:t>ideas </a:t>
            </a:r>
            <a:br>
              <a:rPr lang="es-ES" b="1" dirty="0" smtClean="0">
                <a:latin typeface="Broadway" panose="04040905080B02020502" pitchFamily="82" charset="0"/>
              </a:rPr>
            </a:br>
            <a:r>
              <a:rPr lang="es-ES" b="1" dirty="0" smtClean="0">
                <a:latin typeface="Broadway" panose="04040905080B02020502" pitchFamily="82" charset="0"/>
              </a:rPr>
              <a:t>claras</a:t>
            </a:r>
            <a:endParaRPr lang="es-ES" b="1" dirty="0">
              <a:latin typeface="Broadway" panose="04040905080B020205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33997"/>
            <a:ext cx="8785168" cy="69002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469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1698" y="26261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oper Black" panose="0208090404030B020404" pitchFamily="18" charset="0"/>
              </a:rPr>
              <a:t>Jamás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sea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el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“olvido”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como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excusa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232755"/>
            <a:ext cx="8485289" cy="63509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048966" y="967805"/>
            <a:ext cx="2074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nitidez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Llamada ovalada 5"/>
          <p:cNvSpPr/>
          <p:nvPr/>
        </p:nvSpPr>
        <p:spPr>
          <a:xfrm rot="20035547">
            <a:off x="4210449" y="536495"/>
            <a:ext cx="3200508" cy="2347907"/>
          </a:xfrm>
          <a:prstGeom prst="wedgeEllipseCallout">
            <a:avLst>
              <a:gd name="adj1" fmla="val -26443"/>
              <a:gd name="adj2" fmla="val 771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4783979" y="1101115"/>
            <a:ext cx="2053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fluidez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591099" y="399011"/>
            <a:ext cx="8146472" cy="6018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2314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4"/>
          <a:stretch/>
        </p:blipFill>
        <p:spPr>
          <a:xfrm>
            <a:off x="240165" y="197303"/>
            <a:ext cx="11706906" cy="65137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35042" y="2651125"/>
            <a:ext cx="608511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Black" panose="020B0A04020102020204" pitchFamily="34" charset="0"/>
              </a:rPr>
              <a:t>Si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puedes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hacerlo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hoy…,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mañana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te será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más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difícil</a:t>
            </a:r>
            <a:endParaRPr lang="es-ES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657"/>
            <a:ext cx="6858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redondeado 5"/>
          <p:cNvSpPr/>
          <p:nvPr/>
        </p:nvSpPr>
        <p:spPr>
          <a:xfrm>
            <a:off x="3592286" y="4572000"/>
            <a:ext cx="1257300" cy="5388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3807297" y="4588329"/>
            <a:ext cx="827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HOY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12305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42257" y="23572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odoni MT Black" panose="02070A03080606020203" pitchFamily="18" charset="0"/>
              </a:rPr>
              <a:t>Cumple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alguna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tarea en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casa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para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que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mamá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descanse</a:t>
            </a:r>
            <a:endParaRPr lang="es-ES" dirty="0">
              <a:latin typeface="Bodoni MT Black" panose="02070A0308060602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28" y="3442260"/>
            <a:ext cx="4734241" cy="30537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5" r="3635"/>
          <a:stretch/>
        </p:blipFill>
        <p:spPr>
          <a:xfrm>
            <a:off x="7805531" y="150875"/>
            <a:ext cx="4028661" cy="28691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" b="8413"/>
          <a:stretch/>
        </p:blipFill>
        <p:spPr>
          <a:xfrm>
            <a:off x="3280228" y="132757"/>
            <a:ext cx="4355665" cy="31407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28" y="3273522"/>
            <a:ext cx="3607687" cy="322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200400" y="236483"/>
            <a:ext cx="8639503" cy="63692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/>
          <a:stretch/>
        </p:blipFill>
        <p:spPr>
          <a:xfrm>
            <a:off x="220717" y="403912"/>
            <a:ext cx="8560676" cy="59338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t="22414" r="1199" b="28745"/>
          <a:stretch/>
        </p:blipFill>
        <p:spPr>
          <a:xfrm>
            <a:off x="3594208" y="5194738"/>
            <a:ext cx="7851885" cy="8513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55540" y="2722782"/>
            <a:ext cx="3661826" cy="129608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DEBES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TENER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RATOS DE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REFLEXIÓN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Y PAZ,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EVITARÁS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ROCES;    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>
                <a:latin typeface="Britannic Bold" panose="020B0903060703020204" pitchFamily="34" charset="0"/>
              </a:rPr>
              <a:t/>
            </a:r>
            <a:br>
              <a:rPr lang="es-ES" dirty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SE FIEL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9346" b="28664"/>
          <a:stretch/>
        </p:blipFill>
        <p:spPr>
          <a:xfrm>
            <a:off x="2490953" y="1718441"/>
            <a:ext cx="2790496" cy="23004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511">
            <a:off x="5419114" y="2443655"/>
            <a:ext cx="1691134" cy="118241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55498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50157"/>
          <a:stretch/>
        </p:blipFill>
        <p:spPr>
          <a:xfrm>
            <a:off x="311055" y="192604"/>
            <a:ext cx="11686504" cy="64604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305120"/>
            <a:ext cx="10872025" cy="502246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16396" y="192604"/>
            <a:ext cx="8383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 des demasiadas órdenes,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114914" y="1305120"/>
            <a:ext cx="3403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ejemplo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76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/>
          <a:stretch/>
        </p:blipFill>
        <p:spPr>
          <a:xfrm>
            <a:off x="7354829" y="-1"/>
            <a:ext cx="4701181" cy="703142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5" y="0"/>
            <a:ext cx="10105696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5669" y="40473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Broadway" panose="04040905080B02020502" pitchFamily="82" charset="0"/>
              </a:rPr>
              <a:t>El mejor sueño:</a:t>
            </a:r>
            <a:br>
              <a:rPr lang="es-ES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es-ES" dirty="0" smtClean="0">
                <a:solidFill>
                  <a:srgbClr val="FF0000"/>
                </a:solidFill>
                <a:latin typeface="Broadway" panose="04040905080B02020502" pitchFamily="82" charset="0"/>
              </a:rPr>
              <a:t/>
            </a:r>
            <a:br>
              <a:rPr lang="es-ES" dirty="0" smtClean="0">
                <a:solidFill>
                  <a:srgbClr val="FF0000"/>
                </a:solidFill>
                <a:latin typeface="Broadway" panose="04040905080B02020502" pitchFamily="82" charset="0"/>
              </a:rPr>
            </a:br>
            <a:r>
              <a:rPr lang="es-ES" sz="3600" b="1" dirty="0" smtClean="0">
                <a:latin typeface="Arial Black" panose="020B0A04020102020204" pitchFamily="34" charset="0"/>
              </a:rPr>
              <a:t>IRSE A DOMIR CON LA </a:t>
            </a:r>
            <a:br>
              <a:rPr lang="es-ES" sz="3600" b="1" dirty="0" smtClean="0">
                <a:latin typeface="Arial Black" panose="020B0A04020102020204" pitchFamily="34" charset="0"/>
              </a:rPr>
            </a:br>
            <a:r>
              <a:rPr lang="es-ES" sz="3600" b="1" dirty="0" smtClean="0">
                <a:latin typeface="Arial Black" panose="020B0A04020102020204" pitchFamily="34" charset="0"/>
              </a:rPr>
              <a:t>CONCIENCIA TRANQUILA</a:t>
            </a:r>
            <a:endParaRPr lang="es-ES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69"/>
          <a:stretch/>
        </p:blipFill>
        <p:spPr>
          <a:xfrm>
            <a:off x="8235180" y="3030920"/>
            <a:ext cx="1797268" cy="1685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60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0" y="1135118"/>
            <a:ext cx="9054663" cy="54075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650" y="124865"/>
            <a:ext cx="10515600" cy="1325563"/>
          </a:xfrm>
        </p:spPr>
        <p:txBody>
          <a:bodyPr/>
          <a:lstStyle/>
          <a:p>
            <a:r>
              <a:rPr lang="es-ES" b="1" dirty="0" smtClean="0"/>
              <a:t>Mira la inmensidad, ahí también está DIOS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62" y="1135118"/>
            <a:ext cx="2507376" cy="400507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CuadroTexto 5"/>
          <p:cNvSpPr txBox="1"/>
          <p:nvPr/>
        </p:nvSpPr>
        <p:spPr>
          <a:xfrm>
            <a:off x="9553903" y="5641384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  <p:sp>
        <p:nvSpPr>
          <p:cNvPr id="7" name="Elipse 6"/>
          <p:cNvSpPr/>
          <p:nvPr/>
        </p:nvSpPr>
        <p:spPr>
          <a:xfrm>
            <a:off x="10579435" y="1322263"/>
            <a:ext cx="1213944" cy="12297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10164439" y="394528"/>
            <a:ext cx="819807" cy="7862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/>
          <p:nvPr/>
        </p:nvCxnSpPr>
        <p:spPr>
          <a:xfrm flipH="1">
            <a:off x="10574342" y="1135118"/>
            <a:ext cx="2" cy="4082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88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70" r="11368" b="2437"/>
          <a:stretch/>
        </p:blipFill>
        <p:spPr>
          <a:xfrm>
            <a:off x="87916" y="220133"/>
            <a:ext cx="11804721" cy="650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125" y="14016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SEAMOS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LEALES Y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TENDREMOS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AMISTADES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4" y="443852"/>
            <a:ext cx="7324328" cy="5753748"/>
          </a:xfrm>
          <a:effectLst>
            <a:softEdge rad="635000"/>
          </a:effectLst>
        </p:spPr>
      </p:pic>
      <p:sp>
        <p:nvSpPr>
          <p:cNvPr id="5" name="Arco 4"/>
          <p:cNvSpPr/>
          <p:nvPr/>
        </p:nvSpPr>
        <p:spPr>
          <a:xfrm rot="10800000">
            <a:off x="221452" y="5875866"/>
            <a:ext cx="11537650" cy="721755"/>
          </a:xfrm>
          <a:prstGeom prst="arc">
            <a:avLst>
              <a:gd name="adj1" fmla="val 224240"/>
              <a:gd name="adj2" fmla="val 21534795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Nube 5"/>
          <p:cNvSpPr/>
          <p:nvPr/>
        </p:nvSpPr>
        <p:spPr>
          <a:xfrm>
            <a:off x="7461724" y="609013"/>
            <a:ext cx="2353733" cy="79586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17284" r="51760" b="6172"/>
          <a:stretch/>
        </p:blipFill>
        <p:spPr>
          <a:xfrm>
            <a:off x="1423366" y="3913393"/>
            <a:ext cx="1557867" cy="228420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526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494" r="14305" b="-4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77081" y="624538"/>
            <a:ext cx="9368783" cy="681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¡VIVE, HAZ, COMPARTE, SE FIEL!</a:t>
            </a:r>
            <a:endParaRPr lang="es-E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1" y="1822148"/>
            <a:ext cx="5293986" cy="45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1"/>
          <a:stretch/>
        </p:blipFill>
        <p:spPr>
          <a:xfrm>
            <a:off x="270933" y="282417"/>
            <a:ext cx="11700934" cy="64065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4002" y="1973792"/>
            <a:ext cx="4969933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Cooper Black" panose="0208090404030B020404" pitchFamily="18" charset="0"/>
              </a:rPr>
              <a:t>TEN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CONTROL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DE  TI </a:t>
            </a:r>
            <a:r>
              <a:rPr lang="es-ES" sz="3200" dirty="0">
                <a:latin typeface="Cooper Black" panose="0208090404030B020404" pitchFamily="18" charset="0"/>
              </a:rPr>
              <a:t> </a:t>
            </a:r>
            <a:r>
              <a:rPr lang="es-ES" sz="3200" dirty="0" smtClean="0">
                <a:latin typeface="Cooper Black" panose="0208090404030B020404" pitchFamily="18" charset="0"/>
              </a:rPr>
              <a:t>Y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EVITARÁS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CONTRATIEMPOS</a:t>
            </a:r>
            <a:endParaRPr lang="es-ES" sz="3200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19748"/>
            <a:ext cx="7010400" cy="5931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 t="1" b="44262"/>
          <a:stretch/>
        </p:blipFill>
        <p:spPr>
          <a:xfrm rot="20718410">
            <a:off x="3488234" y="1485638"/>
            <a:ext cx="1885441" cy="23018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813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838200" y="365125"/>
            <a:ext cx="9237133" cy="6170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1100667"/>
            <a:ext cx="7721600" cy="55033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APRENDE LO MEJOR DE LOS DEMÁS</a:t>
            </a:r>
            <a:r>
              <a:rPr lang="es-ES" dirty="0" smtClean="0"/>
              <a:t>,</a:t>
            </a:r>
            <a:br>
              <a:rPr lang="es-ES" dirty="0" smtClean="0"/>
            </a:br>
            <a:r>
              <a:rPr lang="es-ES" dirty="0" smtClean="0"/>
              <a:t>      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0667"/>
            <a:ext cx="5871632" cy="9083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ángulo 5"/>
          <p:cNvSpPr/>
          <p:nvPr/>
        </p:nvSpPr>
        <p:spPr>
          <a:xfrm>
            <a:off x="6570235" y="1100667"/>
            <a:ext cx="44871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CUMPLIDOR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66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1" y="164624"/>
            <a:ext cx="7924800" cy="6556216"/>
          </a:xfrm>
        </p:spPr>
      </p:pic>
    </p:spTree>
    <p:extLst>
      <p:ext uri="{BB962C8B-B14F-4D97-AF65-F5344CB8AC3E}">
        <p14:creationId xmlns:p14="http://schemas.microsoft.com/office/powerpoint/2010/main" val="16615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0488"/>
            <a:ext cx="11902440" cy="66455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2" r="15918"/>
          <a:stretch/>
        </p:blipFill>
        <p:spPr>
          <a:xfrm>
            <a:off x="678180" y="122316"/>
            <a:ext cx="7239000" cy="673568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6260" y="2750502"/>
            <a:ext cx="4404360" cy="1325563"/>
          </a:xfrm>
        </p:spPr>
        <p:txBody>
          <a:bodyPr>
            <a:noAutofit/>
          </a:bodyPr>
          <a:lstStyle/>
          <a:p>
            <a:r>
              <a:rPr lang="es-ES" b="1" dirty="0" smtClean="0"/>
              <a:t>TODO </a:t>
            </a:r>
            <a:br>
              <a:rPr lang="es-ES" b="1" dirty="0" smtClean="0"/>
            </a:br>
            <a:r>
              <a:rPr lang="es-ES" b="1" dirty="0" smtClean="0"/>
              <a:t>es </a:t>
            </a:r>
            <a:br>
              <a:rPr lang="es-ES" b="1" dirty="0" smtClean="0"/>
            </a:br>
            <a:r>
              <a:rPr lang="es-ES" b="1" dirty="0" smtClean="0"/>
              <a:t>IMPORTANTE</a:t>
            </a:r>
            <a:br>
              <a:rPr lang="es-ES" b="1" dirty="0" smtClean="0"/>
            </a:br>
            <a:r>
              <a:rPr lang="es-ES" b="1" dirty="0" smtClean="0"/>
              <a:t>y VALIOSO </a:t>
            </a:r>
            <a:br>
              <a:rPr lang="es-ES" b="1" dirty="0" smtClean="0"/>
            </a:br>
            <a:r>
              <a:rPr lang="es-ES" b="1" dirty="0" smtClean="0"/>
              <a:t>para </a:t>
            </a:r>
            <a:br>
              <a:rPr lang="es-ES" b="1" dirty="0" smtClean="0"/>
            </a:br>
            <a:r>
              <a:rPr lang="es-ES" b="1" dirty="0" smtClean="0"/>
              <a:t>DIOS</a:t>
            </a:r>
            <a:endParaRPr lang="es-ES" b="1" dirty="0"/>
          </a:p>
        </p:txBody>
      </p:sp>
      <p:sp>
        <p:nvSpPr>
          <p:cNvPr id="8" name="Rectángulo 7"/>
          <p:cNvSpPr/>
          <p:nvPr/>
        </p:nvSpPr>
        <p:spPr>
          <a:xfrm>
            <a:off x="777240" y="472440"/>
            <a:ext cx="10759440" cy="595884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544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125</Words>
  <Application>Microsoft Office PowerPoint</Application>
  <PresentationFormat>Panorámica</PresentationFormat>
  <Paragraphs>44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7" baseType="lpstr">
      <vt:lpstr>Aharoni</vt:lpstr>
      <vt:lpstr>Aparajita</vt:lpstr>
      <vt:lpstr>Arial</vt:lpstr>
      <vt:lpstr>Arial Black</vt:lpstr>
      <vt:lpstr>Arial Narrow</vt:lpstr>
      <vt:lpstr>Bauhaus 93</vt:lpstr>
      <vt:lpstr>Berlin Sans FB</vt:lpstr>
      <vt:lpstr>Berlin Sans FB Demi</vt:lpstr>
      <vt:lpstr>Bernard MT Condensed</vt:lpstr>
      <vt:lpstr>Bodoni MT Black</vt:lpstr>
      <vt:lpstr>Britannic Bold</vt:lpstr>
      <vt:lpstr>Broadway</vt:lpstr>
      <vt:lpstr>Calibri</vt:lpstr>
      <vt:lpstr>Calibri Light</vt:lpstr>
      <vt:lpstr>Cooper Black</vt:lpstr>
      <vt:lpstr>Copperplate Gothic Bold</vt:lpstr>
      <vt:lpstr>Tema de Office</vt:lpstr>
      <vt:lpstr>Presentación de PowerPoint</vt:lpstr>
      <vt:lpstr>CUMPLE FIELMENTE TUS DEBERES</vt:lpstr>
      <vt:lpstr>El mejor sueño:  IRSE A DOMIR CON LA  CONCIENCIA TRANQUILA</vt:lpstr>
      <vt:lpstr>SEAMOS  LEALES Y  TENDREMOS AMISTADES</vt:lpstr>
      <vt:lpstr>Presentación de PowerPoint</vt:lpstr>
      <vt:lpstr>TEN  CONTROL  DE  TI  Y  EVITARÁS  CONTRATIEMPOS</vt:lpstr>
      <vt:lpstr>APRENDE LO MEJOR DE LOS DEMÁS,                                                       </vt:lpstr>
      <vt:lpstr>Presentación de PowerPoint</vt:lpstr>
      <vt:lpstr>TODO  es  IMPORTANTE y VALIOSO  para  DIOS</vt:lpstr>
      <vt:lpstr>SI  EXCLUYES A  DIOS  PASAS  A  SER  COSA…</vt:lpstr>
      <vt:lpstr>ACOMPAÑA  con tus  EJEMPLOS  y  TESTIMONIO</vt:lpstr>
      <vt:lpstr>SI ERES “GUÍA”,  SE FIEL A TUS  SANOS PRINCIPIOS</vt:lpstr>
      <vt:lpstr>Supera tus frustraciones con valor y</vt:lpstr>
      <vt:lpstr>DEJA SANA PRESENCIA en el CAMINAR por</vt:lpstr>
      <vt:lpstr>LO VALIOSO ESTÁ EN  LA CALIDAD TESTIMONIAL</vt:lpstr>
      <vt:lpstr>SE FIEL A  TU  ENTRAÑABLE  ESTADO  DE  PADRE</vt:lpstr>
      <vt:lpstr>No  cedamos  fácilmente  a  caprichos, haremos  hijos - as  frágiles</vt:lpstr>
      <vt:lpstr>MIDE BIEN  ENTRE  DÁDIVA  Y SANCIÓN</vt:lpstr>
      <vt:lpstr>¿Quieres influir  en la seguridad  de un niño?,</vt:lpstr>
      <vt:lpstr>Presentación de PowerPoint</vt:lpstr>
      <vt:lpstr>Hagamos que el niño no esté “rabioso” o enfadado;  hacerle ver las situaciones</vt:lpstr>
      <vt:lpstr>Sepamos educar la voluntad,                                                        BÁSICA EN                                        TODO DEBER</vt:lpstr>
      <vt:lpstr>DIALOGAR NO ES SÓLO HABLAR,</vt:lpstr>
      <vt:lpstr>Hazte  entender  con   ideas  claras</vt:lpstr>
      <vt:lpstr>Jamás  sea  el  “olvido” como  excusa</vt:lpstr>
      <vt:lpstr>Si  puedes  hacerlo  hoy…, mañana  te será  más  difícil</vt:lpstr>
      <vt:lpstr>Cumple  alguna  tarea en  casa  para  que  mamá  descanse</vt:lpstr>
      <vt:lpstr>DEBES  TENER  RATOS DE  REFLEXIÓN  Y PAZ, EVITARÁS  ROCES;       SE FIEL</vt:lpstr>
      <vt:lpstr>Presentación de PowerPoint</vt:lpstr>
      <vt:lpstr>Mira la inmensidad, ahí también está DIOS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36</cp:revision>
  <dcterms:created xsi:type="dcterms:W3CDTF">2014-08-07T18:42:24Z</dcterms:created>
  <dcterms:modified xsi:type="dcterms:W3CDTF">2014-09-02T15:56:37Z</dcterms:modified>
</cp:coreProperties>
</file>