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78" d="100"/>
          <a:sy n="78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6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33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48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8358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15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9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580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35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861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21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89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99494-3BE2-4D94-91E1-39988AF6B2A6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62B66-AA05-49D4-8002-F3476F86C5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70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2658"/>
          <a:stretch/>
        </p:blipFill>
        <p:spPr>
          <a:xfrm>
            <a:off x="9579429" y="106363"/>
            <a:ext cx="2451996" cy="6633023"/>
          </a:xfrm>
          <a:prstGeom prst="rect">
            <a:avLst/>
          </a:prstGeom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363"/>
            <a:ext cx="8969829" cy="66282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88228" y="106363"/>
            <a:ext cx="7837714" cy="2387600"/>
          </a:xfrm>
        </p:spPr>
        <p:txBody>
          <a:bodyPr/>
          <a:lstStyle/>
          <a:p>
            <a: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Snap ITC" panose="04040A07060A02020202" pitchFamily="82" charset="0"/>
              </a:rPr>
              <a:t>PERSPECTIVAS.</a:t>
            </a:r>
            <a:br>
              <a:rPr lang="es-ES" dirty="0" smtClean="0">
                <a:solidFill>
                  <a:schemeClr val="accent2">
                    <a:lumMod val="50000"/>
                  </a:schemeClr>
                </a:solidFill>
                <a:latin typeface="Snap ITC" panose="04040A07060A02020202" pitchFamily="82" charset="0"/>
              </a:rPr>
            </a:br>
            <a:r>
              <a:rPr lang="es-ES" dirty="0">
                <a:latin typeface="Snap ITC" panose="04040A07060A02020202" pitchFamily="82" charset="0"/>
              </a:rPr>
              <a:t> </a:t>
            </a:r>
            <a:r>
              <a:rPr lang="es-ES" dirty="0" smtClean="0">
                <a:latin typeface="Snap ITC" panose="04040A07060A02020202" pitchFamily="82" charset="0"/>
              </a:rPr>
              <a:t>            B.     </a:t>
            </a:r>
            <a:endParaRPr lang="es-ES" dirty="0"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77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peelOff"/>
        <p:sndAc>
          <p:stSnd loop="1">
            <p:snd r:embed="rId2" name="Track04.wav"/>
          </p:stSnd>
        </p:sndAc>
      </p:transition>
    </mc:Choice>
    <mc:Fallback xmlns="">
      <p:transition spd="slow">
        <p:fade/>
        <p:sndAc>
          <p:stSnd loop="1">
            <p:snd r:embed="rId6" name="Track0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56"/>
            <a:ext cx="12192000" cy="68318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374568"/>
            <a:ext cx="10515600" cy="1325563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b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SEAS</a:t>
            </a:r>
            <a:b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CAUSA</a:t>
            </a:r>
            <a:b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b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MAL,</a:t>
            </a:r>
            <a:b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</a:t>
            </a:r>
            <a:b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VISIÓN</a:t>
            </a:r>
            <a:b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b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ACOGIDA</a:t>
            </a:r>
            <a:endParaRPr lang="es-E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65" y="26157"/>
            <a:ext cx="8572735" cy="68318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474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7604"/>
            <a:ext cx="11247120" cy="62451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44202" y="761163"/>
            <a:ext cx="9903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QUE NO TE RESULTE NADA AJENO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17" y="1684493"/>
            <a:ext cx="8103704" cy="455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7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7" r="1734" b="60405"/>
          <a:stretch/>
        </p:blipFill>
        <p:spPr>
          <a:xfrm flipV="1">
            <a:off x="7848600" y="367030"/>
            <a:ext cx="4236720" cy="6032500"/>
          </a:xfrm>
          <a:prstGeom prst="rect">
            <a:avLst/>
          </a:prstGeom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82940" y="4372768"/>
            <a:ext cx="443484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Bodoni MT Black" panose="02070A03080606020203" pitchFamily="18" charset="0"/>
              </a:rPr>
              <a:t>NO</a:t>
            </a:r>
            <a:br>
              <a:rPr lang="es-ES" dirty="0" smtClean="0">
                <a:solidFill>
                  <a:srgbClr val="FFFF00"/>
                </a:solidFill>
                <a:latin typeface="Bodoni MT Black" panose="02070A03080606020203" pitchFamily="18" charset="0"/>
              </a:rPr>
            </a:br>
            <a:r>
              <a:rPr lang="es-ES" dirty="0" smtClean="0">
                <a:solidFill>
                  <a:srgbClr val="FFFF00"/>
                </a:solidFill>
                <a:latin typeface="Bodoni MT Black" panose="02070A03080606020203" pitchFamily="18" charset="0"/>
              </a:rPr>
              <a:t>APARENTES,</a:t>
            </a:r>
            <a:br>
              <a:rPr lang="es-ES" dirty="0" smtClean="0">
                <a:solidFill>
                  <a:srgbClr val="FFFF00"/>
                </a:solidFill>
                <a:latin typeface="Bodoni MT Black" panose="02070A03080606020203" pitchFamily="18" charset="0"/>
              </a:rPr>
            </a:br>
            <a:r>
              <a:rPr lang="es-ES" dirty="0" smtClean="0">
                <a:solidFill>
                  <a:srgbClr val="FFFF00"/>
                </a:solidFill>
                <a:latin typeface="Bodoni MT Black" panose="02070A03080606020203" pitchFamily="18" charset="0"/>
              </a:rPr>
              <a:t>NO</a:t>
            </a:r>
            <a:br>
              <a:rPr lang="es-ES" dirty="0" smtClean="0">
                <a:solidFill>
                  <a:srgbClr val="FFFF00"/>
                </a:solidFill>
                <a:latin typeface="Bodoni MT Black" panose="02070A03080606020203" pitchFamily="18" charset="0"/>
              </a:rPr>
            </a:br>
            <a:r>
              <a:rPr lang="es-ES" dirty="0" smtClean="0">
                <a:solidFill>
                  <a:srgbClr val="FFFF00"/>
                </a:solidFill>
                <a:latin typeface="Bodoni MT Black" panose="02070A03080606020203" pitchFamily="18" charset="0"/>
              </a:rPr>
              <a:t>MIENTAS</a:t>
            </a:r>
            <a:endParaRPr lang="es-ES" dirty="0">
              <a:solidFill>
                <a:srgbClr val="FFFF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7030"/>
            <a:ext cx="7620000" cy="6032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04560" y="5928360"/>
            <a:ext cx="1645920" cy="243840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95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408894" cy="65263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5" t="40901" b="24269"/>
          <a:stretch/>
        </p:blipFill>
        <p:spPr>
          <a:xfrm>
            <a:off x="143435" y="4884554"/>
            <a:ext cx="12209930" cy="159571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353" y="5019631"/>
            <a:ext cx="12434047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Britannic Bold" panose="020B0903060703020204" pitchFamily="34" charset="0"/>
              </a:rPr>
              <a:t>Se respetuoso con el punto de mira de los demás</a:t>
            </a:r>
            <a:endParaRPr lang="es-ES" sz="4000" b="1" dirty="0">
              <a:latin typeface="Britannic Bold" panose="020B0903060703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9" r="30147" b="28066"/>
          <a:stretch/>
        </p:blipFill>
        <p:spPr>
          <a:xfrm>
            <a:off x="9090212" y="89044"/>
            <a:ext cx="2599764" cy="47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5" y="174171"/>
            <a:ext cx="11486135" cy="64443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54"/>
          <a:stretch/>
        </p:blipFill>
        <p:spPr>
          <a:xfrm>
            <a:off x="1127630" y="606777"/>
            <a:ext cx="9974943" cy="14296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6914" y="658825"/>
            <a:ext cx="10580915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Engravers MT" panose="02090707080505020304" pitchFamily="18" charset="0"/>
              </a:rPr>
              <a:t>La vida es repetición, pero</a:t>
            </a:r>
            <a:br>
              <a:rPr lang="es-ES" sz="3600" dirty="0" smtClean="0">
                <a:latin typeface="Engravers MT" panose="02090707080505020304" pitchFamily="18" charset="0"/>
              </a:rPr>
            </a:br>
            <a:r>
              <a:rPr lang="es-ES" sz="3600" dirty="0" smtClean="0">
                <a:latin typeface="Engravers MT" panose="02090707080505020304" pitchFamily="18" charset="0"/>
              </a:rPr>
              <a:t>¡nunca apatía y monotonía!</a:t>
            </a:r>
            <a:endParaRPr lang="es-ES" sz="3600" dirty="0">
              <a:latin typeface="Engravers MT" panose="0209070708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5" y="128423"/>
            <a:ext cx="11517213" cy="56732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548201"/>
            <a:ext cx="11353800" cy="1325563"/>
          </a:xfrm>
        </p:spPr>
        <p:txBody>
          <a:bodyPr/>
          <a:lstStyle/>
          <a:p>
            <a:r>
              <a:rPr lang="es-ES" b="1" dirty="0" smtClean="0"/>
              <a:t>SEÑOR, que tu misericordia escuche mis deseos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6897" r="16348" b="46666"/>
          <a:stretch/>
        </p:blipFill>
        <p:spPr>
          <a:xfrm>
            <a:off x="6626771" y="128423"/>
            <a:ext cx="5565229" cy="4875886"/>
          </a:xfrm>
          <a:prstGeom prst="rect">
            <a:avLst/>
          </a:prstGeom>
          <a:effectLst>
            <a:softEdge rad="8636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8"/>
          <a:stretch/>
        </p:blipFill>
        <p:spPr>
          <a:xfrm>
            <a:off x="838201" y="128423"/>
            <a:ext cx="4443248" cy="4222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40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0"/>
          <a:stretch/>
        </p:blipFill>
        <p:spPr>
          <a:xfrm>
            <a:off x="155190" y="283779"/>
            <a:ext cx="11889665" cy="63433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 rot="221875">
            <a:off x="1173129" y="4835549"/>
            <a:ext cx="10192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Down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Que tu tiempo no sea tensa espera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155190" y="2774731"/>
            <a:ext cx="11889665" cy="315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8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0"/>
          <a:stretch/>
        </p:blipFill>
        <p:spPr>
          <a:xfrm>
            <a:off x="206100" y="256189"/>
            <a:ext cx="11854521" cy="63988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0"/>
          <a:stretch/>
        </p:blipFill>
        <p:spPr>
          <a:xfrm>
            <a:off x="339944" y="835573"/>
            <a:ext cx="8554435" cy="58194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67815" y="2729404"/>
            <a:ext cx="302665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En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tu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trayectoria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descubre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a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Dios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84" y="-128096"/>
            <a:ext cx="5423338" cy="28575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489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3" t="1758" r="28000" b="35824"/>
          <a:stretch/>
        </p:blipFill>
        <p:spPr>
          <a:xfrm>
            <a:off x="10336529" y="1303020"/>
            <a:ext cx="1127761" cy="1082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8360" y="1691640"/>
            <a:ext cx="10515600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Eras Bold ITC" panose="020B0907030504020204" pitchFamily="34" charset="0"/>
              </a:rPr>
              <a:t>COMBATE el</a:t>
            </a:r>
            <a:br>
              <a:rPr lang="es-ES" sz="3200" dirty="0" smtClean="0">
                <a:latin typeface="Eras Bold ITC" panose="020B0907030504020204" pitchFamily="34" charset="0"/>
              </a:rPr>
            </a:br>
            <a:r>
              <a:rPr lang="es-ES" sz="3200" dirty="0" smtClean="0">
                <a:latin typeface="Eras Bold ITC" panose="020B0907030504020204" pitchFamily="34" charset="0"/>
              </a:rPr>
              <a:t>MAL con tus </a:t>
            </a:r>
            <a:br>
              <a:rPr lang="es-ES" sz="3200" dirty="0" smtClean="0">
                <a:latin typeface="Eras Bold ITC" panose="020B0907030504020204" pitchFamily="34" charset="0"/>
              </a:rPr>
            </a:br>
            <a:r>
              <a:rPr lang="es-ES" sz="3200" dirty="0" smtClean="0">
                <a:latin typeface="Eras Bold ITC" panose="020B0907030504020204" pitchFamily="34" charset="0"/>
              </a:rPr>
              <a:t>BUENAS </a:t>
            </a:r>
            <a:br>
              <a:rPr lang="es-ES" sz="3200" dirty="0" smtClean="0">
                <a:latin typeface="Eras Bold ITC" panose="020B0907030504020204" pitchFamily="34" charset="0"/>
              </a:rPr>
            </a:br>
            <a:r>
              <a:rPr lang="es-ES" sz="3200" dirty="0" smtClean="0">
                <a:latin typeface="Eras Bold ITC" panose="020B0907030504020204" pitchFamily="34" charset="0"/>
              </a:rPr>
              <a:t>OBRAS</a:t>
            </a:r>
            <a:endParaRPr lang="es-ES" sz="3200" dirty="0">
              <a:latin typeface="Eras Bold ITC" panose="020B0907030504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10888980" y="1371600"/>
            <a:ext cx="22860" cy="9448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10683240" y="1691640"/>
            <a:ext cx="4114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2"/>
          <a:stretch/>
        </p:blipFill>
        <p:spPr>
          <a:xfrm>
            <a:off x="0" y="1710531"/>
            <a:ext cx="1680210" cy="134905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3"/>
          <a:stretch/>
        </p:blipFill>
        <p:spPr>
          <a:xfrm>
            <a:off x="6172200" y="1303020"/>
            <a:ext cx="283464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96373"/>
            <a:ext cx="11774805" cy="63568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3"/>
          <a:stretch/>
        </p:blipFill>
        <p:spPr>
          <a:xfrm>
            <a:off x="-121920" y="2475864"/>
            <a:ext cx="5941003" cy="39401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1042" y="3939858"/>
            <a:ext cx="10515600" cy="1325563"/>
          </a:xfrm>
        </p:spPr>
        <p:txBody>
          <a:bodyPr>
            <a:noAutofit/>
          </a:bodyPr>
          <a:lstStyle/>
          <a:p>
            <a:r>
              <a:rPr lang="es-ES" sz="6600" b="1" dirty="0" smtClean="0">
                <a:latin typeface="Edwardian Script ITC" panose="030303020407070D0804" pitchFamily="66" charset="0"/>
              </a:rPr>
              <a:t>Lo religioso</a:t>
            </a:r>
            <a:r>
              <a:rPr lang="es-ES" sz="6600" b="1" dirty="0">
                <a:latin typeface="Edwardian Script ITC" panose="030303020407070D0804" pitchFamily="66" charset="0"/>
              </a:rPr>
              <a:t> </a:t>
            </a:r>
            <a:r>
              <a:rPr lang="es-ES" sz="6600" b="1" dirty="0" smtClean="0">
                <a:latin typeface="Edwardian Script ITC" panose="030303020407070D0804" pitchFamily="66" charset="0"/>
              </a:rPr>
              <a:t>ha de</a:t>
            </a:r>
            <a:br>
              <a:rPr lang="es-ES" sz="6600" b="1" dirty="0" smtClean="0">
                <a:latin typeface="Edwardian Script ITC" panose="030303020407070D0804" pitchFamily="66" charset="0"/>
              </a:rPr>
            </a:br>
            <a:r>
              <a:rPr lang="es-ES" sz="6600" b="1" dirty="0" smtClean="0">
                <a:latin typeface="Edwardian Script ITC" panose="030303020407070D0804" pitchFamily="66" charset="0"/>
              </a:rPr>
              <a:t>ser tu trayectoria</a:t>
            </a:r>
            <a:br>
              <a:rPr lang="es-ES" sz="6600" b="1" dirty="0" smtClean="0">
                <a:latin typeface="Edwardian Script ITC" panose="030303020407070D0804" pitchFamily="66" charset="0"/>
              </a:rPr>
            </a:br>
            <a:r>
              <a:rPr lang="es-ES" sz="6600" b="1" dirty="0" smtClean="0">
                <a:latin typeface="Edwardian Script ITC" panose="030303020407070D0804" pitchFamily="66" charset="0"/>
              </a:rPr>
              <a:t>testimonial</a:t>
            </a:r>
            <a:endParaRPr lang="es-ES" sz="6600" b="1" dirty="0">
              <a:latin typeface="Edwardian Script ITC" panose="030303020407070D08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8093" r="18438" b="15770"/>
          <a:stretch/>
        </p:blipFill>
        <p:spPr>
          <a:xfrm>
            <a:off x="6311526" y="2789239"/>
            <a:ext cx="2060801" cy="1899690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567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5286" y="302316"/>
            <a:ext cx="11807687" cy="6286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2181" y="2671003"/>
            <a:ext cx="5032513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Wide Latin" panose="020A0A07050505020404" pitchFamily="18" charset="0"/>
              </a:rPr>
              <a:t>EN </a:t>
            </a:r>
            <a:br>
              <a:rPr lang="es-ES" sz="3200" dirty="0" smtClean="0">
                <a:latin typeface="Wide Latin" panose="020A0A07050505020404" pitchFamily="18" charset="0"/>
              </a:rPr>
            </a:br>
            <a:r>
              <a:rPr lang="es-ES" sz="3200" dirty="0" smtClean="0">
                <a:latin typeface="Wide Latin" panose="020A0A07050505020404" pitchFamily="18" charset="0"/>
              </a:rPr>
              <a:t>TU</a:t>
            </a:r>
            <a:br>
              <a:rPr lang="es-ES" sz="3200" dirty="0" smtClean="0">
                <a:latin typeface="Wide Latin" panose="020A0A07050505020404" pitchFamily="18" charset="0"/>
              </a:rPr>
            </a:br>
            <a:r>
              <a:rPr lang="es-ES" sz="3200" dirty="0" smtClean="0">
                <a:latin typeface="Wide Latin" panose="020A0A07050505020404" pitchFamily="18" charset="0"/>
              </a:rPr>
              <a:t>D E B E R,</a:t>
            </a:r>
            <a:br>
              <a:rPr lang="es-ES" sz="3200" dirty="0" smtClean="0">
                <a:latin typeface="Wide Latin" panose="020A0A07050505020404" pitchFamily="18" charset="0"/>
              </a:rPr>
            </a:br>
            <a:r>
              <a:rPr lang="es-ES" sz="3200" dirty="0" smtClean="0">
                <a:solidFill>
                  <a:srgbClr val="FF0000"/>
                </a:solidFill>
                <a:latin typeface="Wide Latin" panose="020A0A07050505020404" pitchFamily="18" charset="0"/>
              </a:rPr>
              <a:t>CAMINA </a:t>
            </a:r>
            <a:br>
              <a:rPr lang="es-ES" sz="3200" dirty="0" smtClean="0">
                <a:solidFill>
                  <a:srgbClr val="FF0000"/>
                </a:solidFill>
                <a:latin typeface="Wide Latin" panose="020A0A07050505020404" pitchFamily="18" charset="0"/>
              </a:rPr>
            </a:br>
            <a:r>
              <a:rPr lang="es-ES" sz="3200" dirty="0" smtClean="0">
                <a:latin typeface="Wide Latin" panose="020A0A07050505020404" pitchFamily="18" charset="0"/>
              </a:rPr>
              <a:t>POR</a:t>
            </a:r>
            <a:br>
              <a:rPr lang="es-ES" sz="3200" dirty="0" smtClean="0">
                <a:latin typeface="Wide Latin" panose="020A0A07050505020404" pitchFamily="18" charset="0"/>
              </a:rPr>
            </a:br>
            <a:r>
              <a:rPr lang="es-ES" sz="3200" dirty="0" smtClean="0">
                <a:latin typeface="Wide Latin" panose="020A0A07050505020404" pitchFamily="18" charset="0"/>
              </a:rPr>
              <a:t>LA</a:t>
            </a:r>
            <a:br>
              <a:rPr lang="es-ES" sz="3200" dirty="0" smtClean="0">
                <a:latin typeface="Wide Latin" panose="020A0A07050505020404" pitchFamily="18" charset="0"/>
              </a:rPr>
            </a:br>
            <a:r>
              <a:rPr lang="es-ES" sz="3200" dirty="0" smtClean="0">
                <a:solidFill>
                  <a:srgbClr val="FF0000"/>
                </a:solidFill>
                <a:latin typeface="Wide Latin" panose="020A0A07050505020404" pitchFamily="18" charset="0"/>
              </a:rPr>
              <a:t>LÍNEA</a:t>
            </a:r>
            <a:r>
              <a:rPr lang="es-ES" sz="3200" dirty="0" smtClean="0">
                <a:latin typeface="Wide Latin" panose="020A0A07050505020404" pitchFamily="18" charset="0"/>
              </a:rPr>
              <a:t/>
            </a:r>
            <a:br>
              <a:rPr lang="es-ES" sz="3200" dirty="0" smtClean="0">
                <a:latin typeface="Wide Latin" panose="020A0A07050505020404" pitchFamily="18" charset="0"/>
              </a:rPr>
            </a:br>
            <a:r>
              <a:rPr lang="es-ES" sz="3200" dirty="0" smtClean="0">
                <a:latin typeface="Wide Latin" panose="020A0A07050505020404" pitchFamily="18" charset="0"/>
              </a:rPr>
              <a:t>MÁS</a:t>
            </a:r>
            <a:br>
              <a:rPr lang="es-ES" sz="3200" dirty="0" smtClean="0">
                <a:latin typeface="Wide Latin" panose="020A0A07050505020404" pitchFamily="18" charset="0"/>
              </a:rPr>
            </a:br>
            <a:r>
              <a:rPr lang="es-ES" sz="3200" dirty="0" smtClean="0">
                <a:solidFill>
                  <a:srgbClr val="FF0000"/>
                </a:solidFill>
                <a:latin typeface="Wide Latin" panose="020A0A07050505020404" pitchFamily="18" charset="0"/>
              </a:rPr>
              <a:t>RECTA</a:t>
            </a:r>
            <a:endParaRPr lang="es-ES" sz="3200" dirty="0">
              <a:solidFill>
                <a:srgbClr val="FF0000"/>
              </a:solidFill>
              <a:latin typeface="Wide Latin" panose="020A0A070505050204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2" y="543340"/>
            <a:ext cx="7589353" cy="5804452"/>
          </a:xfrm>
        </p:spPr>
      </p:pic>
    </p:spTree>
    <p:extLst>
      <p:ext uri="{BB962C8B-B14F-4D97-AF65-F5344CB8AC3E}">
        <p14:creationId xmlns:p14="http://schemas.microsoft.com/office/powerpoint/2010/main" val="147254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" y="172278"/>
            <a:ext cx="12165497" cy="65598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456" y="248554"/>
            <a:ext cx="10515600" cy="1325563"/>
          </a:xfrm>
        </p:spPr>
        <p:txBody>
          <a:bodyPr/>
          <a:lstStyle/>
          <a:p>
            <a:r>
              <a:rPr lang="es-ES" b="1" dirty="0" smtClean="0"/>
              <a:t>SIEMPRE con PERSPECTIVAS SEGURAS: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2031107" y="1690688"/>
            <a:ext cx="2007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CREER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29897" y="5263417"/>
            <a:ext cx="2901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ENTREGA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23" y="1252596"/>
            <a:ext cx="3810000" cy="15505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0" r="13261" b="5184"/>
          <a:stretch/>
        </p:blipFill>
        <p:spPr>
          <a:xfrm>
            <a:off x="7041706" y="4824857"/>
            <a:ext cx="3449216" cy="18004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0"/>
          <a:stretch/>
        </p:blipFill>
        <p:spPr>
          <a:xfrm>
            <a:off x="3910819" y="2909897"/>
            <a:ext cx="3952875" cy="19836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Rectángulo 10"/>
          <p:cNvSpPr/>
          <p:nvPr/>
        </p:nvSpPr>
        <p:spPr>
          <a:xfrm>
            <a:off x="656531" y="3166117"/>
            <a:ext cx="2749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ESPERAR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65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805"/>
          <a:stretch/>
        </p:blipFill>
        <p:spPr>
          <a:xfrm>
            <a:off x="135467" y="782935"/>
            <a:ext cx="12056533" cy="548239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4000" y="3170191"/>
            <a:ext cx="60542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SIGUE LA INERCIA DE LA FE</a:t>
            </a:r>
            <a:endParaRPr lang="es-E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 rot="21322872">
            <a:off x="6692706" y="3065870"/>
            <a:ext cx="860612" cy="1859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1911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2" b="43258"/>
          <a:stretch/>
        </p:blipFill>
        <p:spPr>
          <a:xfrm>
            <a:off x="374374" y="264016"/>
            <a:ext cx="11613669" cy="62417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165" y="3876951"/>
            <a:ext cx="4634948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Franklin Gothic Medium Cond" panose="020B0606030402020204" pitchFamily="34" charset="0"/>
              </a:rPr>
              <a:t>PROYECTA </a:t>
            </a:r>
            <a:br>
              <a:rPr lang="es-ES" b="1" dirty="0" smtClean="0">
                <a:latin typeface="Franklin Gothic Medium Cond" panose="020B0606030402020204" pitchFamily="34" charset="0"/>
              </a:rPr>
            </a:br>
            <a:r>
              <a:rPr lang="es-ES" b="1" dirty="0" smtClean="0">
                <a:latin typeface="Franklin Gothic Medium Cond" panose="020B0606030402020204" pitchFamily="34" charset="0"/>
              </a:rPr>
              <a:t>ESPERANZA</a:t>
            </a:r>
            <a:br>
              <a:rPr lang="es-ES" b="1" dirty="0" smtClean="0">
                <a:latin typeface="Franklin Gothic Medium Cond" panose="020B0606030402020204" pitchFamily="34" charset="0"/>
              </a:rPr>
            </a:br>
            <a:r>
              <a:rPr lang="es-ES" b="1" dirty="0" smtClean="0">
                <a:latin typeface="Franklin Gothic Medium Cond" panose="020B0606030402020204" pitchFamily="34" charset="0"/>
              </a:rPr>
              <a:t>en </a:t>
            </a:r>
            <a:br>
              <a:rPr lang="es-ES" b="1" dirty="0" smtClean="0">
                <a:latin typeface="Franklin Gothic Medium Cond" panose="020B0606030402020204" pitchFamily="34" charset="0"/>
              </a:rPr>
            </a:br>
            <a:r>
              <a:rPr lang="es-ES" b="1" dirty="0" smtClean="0">
                <a:latin typeface="Franklin Gothic Medium Cond" panose="020B0606030402020204" pitchFamily="34" charset="0"/>
              </a:rPr>
              <a:t>tu </a:t>
            </a:r>
            <a:br>
              <a:rPr lang="es-ES" b="1" dirty="0" smtClean="0">
                <a:latin typeface="Franklin Gothic Medium Cond" panose="020B0606030402020204" pitchFamily="34" charset="0"/>
              </a:rPr>
            </a:br>
            <a:r>
              <a:rPr lang="es-ES" b="1" dirty="0" smtClean="0">
                <a:latin typeface="Franklin Gothic Medium Cond" panose="020B0606030402020204" pitchFamily="34" charset="0"/>
              </a:rPr>
              <a:t>TESTIMONIO</a:t>
            </a:r>
            <a:endParaRPr lang="es-ES" b="1" dirty="0">
              <a:latin typeface="Franklin Gothic Medium Cond" panose="020B06060304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48" y="435268"/>
            <a:ext cx="8358809" cy="5819758"/>
          </a:xfrm>
          <a:prstGeom prst="rect">
            <a:avLst/>
          </a:prstGeom>
        </p:spPr>
      </p:pic>
      <p:sp>
        <p:nvSpPr>
          <p:cNvPr id="5" name="Arco 4"/>
          <p:cNvSpPr/>
          <p:nvPr/>
        </p:nvSpPr>
        <p:spPr>
          <a:xfrm rot="11410847">
            <a:off x="3081125" y="220398"/>
            <a:ext cx="7879022" cy="5792667"/>
          </a:xfrm>
          <a:prstGeom prst="arc">
            <a:avLst>
              <a:gd name="adj1" fmla="val 7619119"/>
              <a:gd name="adj2" fmla="val 2090823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1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34" y="236668"/>
            <a:ext cx="7429482" cy="63846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5"/>
          <a:stretch/>
        </p:blipFill>
        <p:spPr>
          <a:xfrm>
            <a:off x="558437" y="5160587"/>
            <a:ext cx="6792124" cy="10156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57" y="19175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67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HAZ</a:t>
            </a:r>
            <a:r>
              <a:rPr lang="es-ES" sz="7300" b="1" dirty="0" smtClean="0"/>
              <a:t>  </a:t>
            </a:r>
            <a:br>
              <a:rPr lang="es-ES" sz="7300" b="1" dirty="0" smtClean="0"/>
            </a:br>
            <a:r>
              <a:rPr lang="es-ES" b="1" dirty="0" smtClean="0"/>
              <a:t>MÁS</a:t>
            </a:r>
            <a:br>
              <a:rPr lang="es-ES" b="1" dirty="0" smtClean="0"/>
            </a:br>
            <a:r>
              <a:rPr lang="es-ES" b="1" dirty="0" smtClean="0"/>
              <a:t>QUE DAR,</a:t>
            </a:r>
            <a:br>
              <a:rPr lang="es-ES" b="1" dirty="0" smtClean="0"/>
            </a:br>
            <a:r>
              <a:rPr lang="es-ES" b="1" dirty="0" smtClean="0"/>
              <a:t>SIENTE LA</a:t>
            </a:r>
            <a:br>
              <a:rPr lang="es-ES" b="1" dirty="0" smtClean="0"/>
            </a:br>
            <a:r>
              <a:rPr lang="es-ES" b="1" dirty="0" smtClean="0"/>
              <a:t>PERSPECTIVA</a:t>
            </a:r>
            <a:br>
              <a:rPr lang="es-ES" b="1" dirty="0" smtClean="0"/>
            </a:br>
            <a:r>
              <a:rPr lang="es-ES" b="1" dirty="0" smtClean="0"/>
              <a:t>DE</a:t>
            </a:r>
            <a:endParaRPr lang="es-E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58437" y="5160587"/>
            <a:ext cx="6834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/>
              <a:t>DARSE A LOS DEMÁS</a:t>
            </a:r>
            <a:endParaRPr lang="es-ES" sz="6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963519" y="1383679"/>
            <a:ext cx="39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OO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6850696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234"/>
            <a:ext cx="12192000" cy="6492521"/>
          </a:xfrm>
          <a:prstGeom prst="rect">
            <a:avLst/>
          </a:prstGeom>
        </p:spPr>
      </p:pic>
      <p:sp>
        <p:nvSpPr>
          <p:cNvPr id="7" name="Trapecio 6"/>
          <p:cNvSpPr/>
          <p:nvPr/>
        </p:nvSpPr>
        <p:spPr>
          <a:xfrm rot="15948184">
            <a:off x="6637819" y="-700214"/>
            <a:ext cx="1913112" cy="874245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36601"/>
            <a:ext cx="10515600" cy="537083"/>
          </a:xfrm>
          <a:solidFill>
            <a:srgbClr val="33CC33"/>
          </a:solidFill>
        </p:spPr>
        <p:txBody>
          <a:bodyPr>
            <a:normAutofit fontScale="90000"/>
          </a:bodyPr>
          <a:lstStyle/>
          <a:p>
            <a:r>
              <a:rPr lang="es-ES" b="1" i="1" dirty="0" smtClean="0"/>
              <a:t>LA VIDA TIENE la PERSPECTIVA de un</a:t>
            </a:r>
            <a:endParaRPr lang="es-ES" b="1" i="1" dirty="0"/>
          </a:p>
        </p:txBody>
      </p:sp>
      <p:sp>
        <p:nvSpPr>
          <p:cNvPr id="4" name="CuadroTexto 3"/>
          <p:cNvSpPr txBox="1"/>
          <p:nvPr/>
        </p:nvSpPr>
        <p:spPr>
          <a:xfrm rot="21296510">
            <a:off x="7365536" y="3201215"/>
            <a:ext cx="4230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/>
              <a:t>MAÑANA MEJOR</a:t>
            </a:r>
            <a:endParaRPr lang="es-ES" sz="4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4" y="1538160"/>
            <a:ext cx="6123432" cy="4998720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V="1">
            <a:off x="879647" y="2387323"/>
            <a:ext cx="11168418" cy="134814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V="1">
            <a:off x="834934" y="4248584"/>
            <a:ext cx="11257844" cy="18320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6994440" y="5067166"/>
            <a:ext cx="49728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ras Demi ITC" panose="020B0805030504020804" pitchFamily="34" charset="0"/>
              </a:rPr>
              <a:t>PON LOS MEDIOS</a:t>
            </a:r>
            <a:endParaRPr lang="es-E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0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190640"/>
            <a:ext cx="11464119" cy="648993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48209" y="496497"/>
            <a:ext cx="27510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/>
              <a:t>Cuando </a:t>
            </a:r>
          </a:p>
          <a:p>
            <a:r>
              <a:rPr lang="es-ES" sz="4400" b="1" dirty="0" smtClean="0"/>
              <a:t>sientas </a:t>
            </a:r>
          </a:p>
          <a:p>
            <a:r>
              <a:rPr lang="es-ES" sz="4400" b="1" dirty="0" smtClean="0"/>
              <a:t>desánimo </a:t>
            </a:r>
          </a:p>
          <a:p>
            <a:r>
              <a:rPr lang="es-ES" sz="4400" b="1" dirty="0" smtClean="0"/>
              <a:t>espolea lo</a:t>
            </a:r>
          </a:p>
          <a:p>
            <a:r>
              <a:rPr lang="es-ES" sz="4400" b="1" dirty="0" smtClean="0"/>
              <a:t>mejor de ti</a:t>
            </a:r>
            <a:endParaRPr lang="es-ES" sz="4400" b="1" dirty="0"/>
          </a:p>
        </p:txBody>
      </p:sp>
    </p:spTree>
    <p:extLst>
      <p:ext uri="{BB962C8B-B14F-4D97-AF65-F5344CB8AC3E}">
        <p14:creationId xmlns:p14="http://schemas.microsoft.com/office/powerpoint/2010/main" val="24020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6" y="177421"/>
            <a:ext cx="11858102" cy="64352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72" y="1246446"/>
            <a:ext cx="1109568" cy="5145470"/>
          </a:xfrm>
          <a:prstGeom prst="rect">
            <a:avLst/>
          </a:prstGeom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148" y="1232534"/>
            <a:ext cx="1109568" cy="5145470"/>
          </a:xfrm>
          <a:prstGeom prst="rect">
            <a:avLst/>
          </a:prstGeom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461" y="1203013"/>
            <a:ext cx="1109568" cy="51454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29" y="1203013"/>
            <a:ext cx="1109568" cy="5145470"/>
          </a:xfrm>
          <a:prstGeom prst="rect">
            <a:avLst/>
          </a:prstGeom>
        </p:spPr>
      </p:pic>
      <p:sp>
        <p:nvSpPr>
          <p:cNvPr id="5" name="Pentágono 4"/>
          <p:cNvSpPr/>
          <p:nvPr/>
        </p:nvSpPr>
        <p:spPr>
          <a:xfrm>
            <a:off x="10901597" y="1203013"/>
            <a:ext cx="1091821" cy="513155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9"/>
          <a:stretch/>
        </p:blipFill>
        <p:spPr>
          <a:xfrm>
            <a:off x="273346" y="1260358"/>
            <a:ext cx="6141493" cy="513155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414839" y="3300171"/>
            <a:ext cx="5578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BUSCA LA VERDAD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469166" y="310626"/>
            <a:ext cx="91904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 comprometas a nadie, se noble,</a:t>
            </a:r>
            <a:endParaRPr lang="es-E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65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Cuando cuides un enfermo proyéctale</a:t>
            </a:r>
            <a:br>
              <a:rPr lang="es-ES" b="1" dirty="0" smtClean="0"/>
            </a:br>
            <a:r>
              <a:rPr lang="es-ES" b="1" dirty="0" smtClean="0"/>
              <a:t>                          alegría y la FE que has heredado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30" y="1690688"/>
            <a:ext cx="7220229" cy="50003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1" y="1156114"/>
            <a:ext cx="3381829" cy="3459427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cxnSp>
        <p:nvCxnSpPr>
          <p:cNvPr id="6" name="Conector recto 5"/>
          <p:cNvCxnSpPr/>
          <p:nvPr/>
        </p:nvCxnSpPr>
        <p:spPr>
          <a:xfrm flipH="1">
            <a:off x="4840514" y="2743200"/>
            <a:ext cx="7257" cy="11321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4644571" y="3135086"/>
            <a:ext cx="391886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2235200" y="1378857"/>
            <a:ext cx="7255" cy="4934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2075543" y="1553029"/>
            <a:ext cx="3628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614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3"/>
          <a:stretch/>
        </p:blipFill>
        <p:spPr>
          <a:xfrm>
            <a:off x="315687" y="275771"/>
            <a:ext cx="11629570" cy="63572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544" y="2728629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latin typeface="Freestyle Script" panose="030804020302050B0404" pitchFamily="66" charset="0"/>
              </a:rPr>
              <a:t>SI CREES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IRRADIARÁS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LA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VISIÓN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DE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J E S Ú S</a:t>
            </a:r>
            <a:endParaRPr lang="es-ES" sz="5400" b="1" dirty="0">
              <a:latin typeface="Freestyle Script" panose="030804020302050B04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7" b="7659"/>
          <a:stretch/>
        </p:blipFill>
        <p:spPr>
          <a:xfrm>
            <a:off x="3802742" y="817590"/>
            <a:ext cx="8001001" cy="5147640"/>
          </a:xfrm>
          <a:prstGeom prst="rect">
            <a:avLst/>
          </a:prstGeom>
          <a:effectLst/>
        </p:spPr>
      </p:pic>
      <p:cxnSp>
        <p:nvCxnSpPr>
          <p:cNvPr id="7" name="Conector recto 6"/>
          <p:cNvCxnSpPr/>
          <p:nvPr/>
        </p:nvCxnSpPr>
        <p:spPr>
          <a:xfrm flipH="1">
            <a:off x="1640115" y="1959429"/>
            <a:ext cx="9916886" cy="769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4602843" y="275771"/>
            <a:ext cx="6662058" cy="61540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8316686" y="522514"/>
            <a:ext cx="3487057" cy="5442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7576457" y="522514"/>
            <a:ext cx="2336801" cy="59073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58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1"/>
          <a:stretch/>
        </p:blipFill>
        <p:spPr>
          <a:xfrm>
            <a:off x="179980" y="204715"/>
            <a:ext cx="11802754" cy="64280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7091" y="358146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b="1" dirty="0" smtClean="0"/>
              <a:t>En tus perspectivas acepta la realidad</a:t>
            </a:r>
            <a:endParaRPr lang="es-ES" sz="5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8" y="1211997"/>
            <a:ext cx="10274300" cy="522974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763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12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TEN NOBLE VISIÓN DE LA VIDA,</a:t>
            </a:r>
            <a:br>
              <a:rPr lang="es-ES" b="1" dirty="0" smtClean="0"/>
            </a:br>
            <a:r>
              <a:rPr lang="es-ES" b="1" dirty="0" smtClean="0"/>
              <a:t>                               NO CRITIQUES, CONSTRUYE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47" y="1690688"/>
            <a:ext cx="8339137" cy="4511329"/>
          </a:xfrm>
        </p:spPr>
      </p:pic>
    </p:spTree>
    <p:extLst>
      <p:ext uri="{BB962C8B-B14F-4D97-AF65-F5344CB8AC3E}">
        <p14:creationId xmlns:p14="http://schemas.microsoft.com/office/powerpoint/2010/main" val="345310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818" y="180109"/>
            <a:ext cx="11679382" cy="65826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6666" y="4528948"/>
            <a:ext cx="10515600" cy="1325563"/>
          </a:xfrm>
        </p:spPr>
        <p:txBody>
          <a:bodyPr>
            <a:noAutofit/>
          </a:bodyPr>
          <a:lstStyle/>
          <a:p>
            <a:r>
              <a:rPr lang="es-ES" sz="2800" dirty="0" smtClean="0">
                <a:latin typeface="Eras Bold ITC" panose="020B0907030504020204" pitchFamily="34" charset="0"/>
              </a:rPr>
              <a:t>NO SEAS</a:t>
            </a:r>
            <a:br>
              <a:rPr lang="es-ES" sz="2800" dirty="0" smtClean="0">
                <a:latin typeface="Eras Bold ITC" panose="020B0907030504020204" pitchFamily="34" charset="0"/>
              </a:rPr>
            </a:br>
            <a:r>
              <a:rPr lang="es-ES" sz="2800" dirty="0" smtClean="0">
                <a:latin typeface="Eras Bold ITC" panose="020B0907030504020204" pitchFamily="34" charset="0"/>
              </a:rPr>
              <a:t>NECIO,</a:t>
            </a:r>
            <a:br>
              <a:rPr lang="es-ES" sz="2800" dirty="0" smtClean="0">
                <a:latin typeface="Eras Bold ITC" panose="020B0907030504020204" pitchFamily="34" charset="0"/>
              </a:rPr>
            </a:br>
            <a:r>
              <a:rPr lang="es-ES" sz="2800" dirty="0" smtClean="0">
                <a:latin typeface="Eras Bold ITC" panose="020B0907030504020204" pitchFamily="34" charset="0"/>
              </a:rPr>
              <a:t>IRRADIA</a:t>
            </a:r>
            <a:br>
              <a:rPr lang="es-ES" sz="2800" dirty="0" smtClean="0">
                <a:latin typeface="Eras Bold ITC" panose="020B0907030504020204" pitchFamily="34" charset="0"/>
              </a:rPr>
            </a:br>
            <a:r>
              <a:rPr lang="es-ES" sz="2800" dirty="0" smtClean="0">
                <a:latin typeface="Eras Bold ITC" panose="020B0907030504020204" pitchFamily="34" charset="0"/>
              </a:rPr>
              <a:t>CONFIANZA</a:t>
            </a:r>
            <a:endParaRPr lang="es-ES" sz="2800" dirty="0">
              <a:latin typeface="Eras Bold ITC" panose="020B0907030504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86" y="290945"/>
            <a:ext cx="7862604" cy="56820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17383" r="63555" b="12138"/>
          <a:stretch/>
        </p:blipFill>
        <p:spPr>
          <a:xfrm>
            <a:off x="540326" y="457201"/>
            <a:ext cx="2757055" cy="3366654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306782" y="2258291"/>
            <a:ext cx="914400" cy="2355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05" y="2181803"/>
            <a:ext cx="926672" cy="24995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104909" y="6171932"/>
            <a:ext cx="18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José Soler </a:t>
            </a:r>
            <a:r>
              <a:rPr lang="es-ES" b="1" dirty="0" err="1" smtClean="0"/>
              <a:t>Mataix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0318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6" y="188685"/>
            <a:ext cx="11815535" cy="645885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541" y="5321979"/>
            <a:ext cx="7971973" cy="13255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PIENSA en la </a:t>
            </a:r>
            <a:r>
              <a:rPr lang="es-ES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CERCANÍA de DIOS</a:t>
            </a:r>
            <a:endParaRPr lang="es-ES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14" y="696686"/>
            <a:ext cx="5694135" cy="33092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15" y="362855"/>
            <a:ext cx="4180114" cy="330925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44206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r="4471" b="70911"/>
          <a:stretch/>
        </p:blipFill>
        <p:spPr>
          <a:xfrm>
            <a:off x="197224" y="342712"/>
            <a:ext cx="11636188" cy="62911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835" y="269174"/>
            <a:ext cx="12321988" cy="1325563"/>
          </a:xfrm>
        </p:spPr>
        <p:txBody>
          <a:bodyPr/>
          <a:lstStyle/>
          <a:p>
            <a:r>
              <a:rPr lang="es-ES" b="1" dirty="0" smtClean="0"/>
              <a:t>En tu planificación de VIDA,</a:t>
            </a:r>
            <a:r>
              <a:rPr lang="es-ES" b="1" dirty="0"/>
              <a:t> </a:t>
            </a:r>
            <a:r>
              <a:rPr lang="es-ES" b="1" dirty="0" smtClean="0"/>
              <a:t>NUNCA OLVIDES EL 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23" y="2268918"/>
            <a:ext cx="9489142" cy="4308813"/>
          </a:xfrm>
          <a:effectLst>
            <a:softEdge rad="317500"/>
          </a:effectLst>
        </p:spPr>
      </p:pic>
      <p:sp>
        <p:nvSpPr>
          <p:cNvPr id="5" name="Rectángulo 4"/>
          <p:cNvSpPr/>
          <p:nvPr/>
        </p:nvSpPr>
        <p:spPr>
          <a:xfrm>
            <a:off x="1329404" y="1253255"/>
            <a:ext cx="9640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>
                <a:ln w="22225">
                  <a:solidFill>
                    <a:schemeClr val="accent2"/>
                  </a:solidFill>
                  <a:prstDash val="solid"/>
                </a:ln>
              </a:rPr>
              <a:t>H</a:t>
            </a:r>
            <a:r>
              <a:rPr lang="es-E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          O          N          O          R</a:t>
            </a:r>
            <a:endParaRPr lang="es-ES" sz="6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4864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be 5"/>
          <p:cNvSpPr/>
          <p:nvPr/>
        </p:nvSpPr>
        <p:spPr>
          <a:xfrm>
            <a:off x="0" y="364517"/>
            <a:ext cx="8319247" cy="607214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0929" y="26600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oadway" panose="04040905080B02020502" pitchFamily="82" charset="0"/>
              </a:rPr>
              <a:t>Tus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palabras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han de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ser exactas,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que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proyecten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confianza</a:t>
            </a:r>
            <a:endParaRPr lang="es-ES" dirty="0">
              <a:latin typeface="Broadway" panose="04040905080B020205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24" y="836681"/>
            <a:ext cx="6550398" cy="51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1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 b="8286"/>
          <a:stretch/>
        </p:blipFill>
        <p:spPr>
          <a:xfrm>
            <a:off x="324465" y="206478"/>
            <a:ext cx="11621728" cy="63418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7529" y="4098229"/>
            <a:ext cx="10515600" cy="1325563"/>
          </a:xfrm>
        </p:spPr>
        <p:txBody>
          <a:bodyPr/>
          <a:lstStyle/>
          <a:p>
            <a:r>
              <a:rPr lang="es-ES" b="1" i="1" dirty="0" smtClean="0"/>
              <a:t>Las PALABRAS DE JESÚS son PALABRAS de</a:t>
            </a:r>
            <a:endParaRPr lang="es-ES" b="1" i="1" dirty="0"/>
          </a:p>
        </p:txBody>
      </p:sp>
      <p:sp>
        <p:nvSpPr>
          <p:cNvPr id="5" name="Rectángulo 4"/>
          <p:cNvSpPr/>
          <p:nvPr/>
        </p:nvSpPr>
        <p:spPr>
          <a:xfrm>
            <a:off x="7609126" y="5062708"/>
            <a:ext cx="4060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VIDA ETERNA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6552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95101" y="3787843"/>
            <a:ext cx="2037735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Que el</a:t>
            </a:r>
            <a:br>
              <a:rPr lang="es-ES" b="1" dirty="0" smtClean="0"/>
            </a:br>
            <a:r>
              <a:rPr lang="es-ES" b="1" dirty="0" smtClean="0"/>
              <a:t>día no</a:t>
            </a:r>
            <a:br>
              <a:rPr lang="es-ES" b="1" dirty="0" smtClean="0"/>
            </a:br>
            <a:r>
              <a:rPr lang="es-ES" b="1" dirty="0" smtClean="0"/>
              <a:t>sea sólo</a:t>
            </a:r>
            <a:br>
              <a:rPr lang="es-ES" b="1" dirty="0" smtClean="0"/>
            </a:br>
            <a:r>
              <a:rPr lang="es-ES" b="1" dirty="0" smtClean="0"/>
              <a:t>materia,</a:t>
            </a:r>
            <a:br>
              <a:rPr lang="es-ES" b="1" dirty="0" smtClean="0"/>
            </a:br>
            <a:r>
              <a:rPr lang="es-ES" b="1" dirty="0" smtClean="0"/>
              <a:t>alza la</a:t>
            </a:r>
            <a:br>
              <a:rPr lang="es-ES" b="1" dirty="0" smtClean="0"/>
            </a:br>
            <a:r>
              <a:rPr lang="es-ES" b="1" dirty="0" smtClean="0"/>
              <a:t>mirada</a:t>
            </a:r>
            <a:br>
              <a:rPr lang="es-ES" b="1" dirty="0" smtClean="0"/>
            </a:br>
            <a:r>
              <a:rPr lang="es-ES" b="1" dirty="0" smtClean="0"/>
              <a:t>a  D I O 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4" y="262467"/>
            <a:ext cx="9110133" cy="63330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54"/>
          <a:stretch/>
        </p:blipFill>
        <p:spPr>
          <a:xfrm rot="20718496">
            <a:off x="1830042" y="2270773"/>
            <a:ext cx="4383245" cy="3034140"/>
          </a:xfrm>
          <a:prstGeom prst="rect">
            <a:avLst/>
          </a:prstGeom>
          <a:effectLst>
            <a:softEdge rad="520700"/>
          </a:effectLst>
        </p:spPr>
      </p:pic>
      <p:sp>
        <p:nvSpPr>
          <p:cNvPr id="6" name="Arco 5"/>
          <p:cNvSpPr/>
          <p:nvPr/>
        </p:nvSpPr>
        <p:spPr>
          <a:xfrm>
            <a:off x="4284132" y="1676399"/>
            <a:ext cx="4978401" cy="4588933"/>
          </a:xfrm>
          <a:prstGeom prst="arc">
            <a:avLst>
              <a:gd name="adj1" fmla="val 17751880"/>
              <a:gd name="adj2" fmla="val 8697842"/>
            </a:avLst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rco 6"/>
          <p:cNvSpPr/>
          <p:nvPr/>
        </p:nvSpPr>
        <p:spPr>
          <a:xfrm rot="9837750">
            <a:off x="866866" y="547802"/>
            <a:ext cx="5752737" cy="5544976"/>
          </a:xfrm>
          <a:prstGeom prst="arc">
            <a:avLst>
              <a:gd name="adj1" fmla="val 18872014"/>
              <a:gd name="adj2" fmla="val 119312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6938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8056"/>
          <a:stretch/>
        </p:blipFill>
        <p:spPr>
          <a:xfrm>
            <a:off x="145773" y="198783"/>
            <a:ext cx="11887200" cy="652416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47132" y="4753751"/>
            <a:ext cx="94844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Tu amor ha de ser gratuito</a:t>
            </a:r>
            <a:endParaRPr lang="es-ES" sz="5400" b="1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ctr"/>
            <a:r>
              <a:rPr lang="es-ES" sz="5400" b="1" dirty="0">
                <a:ln/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s-ES" sz="54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on </a:t>
            </a:r>
            <a:r>
              <a:rPr lang="es-ES" sz="5400" b="1" dirty="0">
                <a:ln/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s-ES" sz="54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erspectivas eternas</a:t>
            </a:r>
            <a:endParaRPr lang="es-ES" sz="5400" b="1" cap="none" spc="0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89"/>
          <a:stretch/>
        </p:blipFill>
        <p:spPr>
          <a:xfrm>
            <a:off x="1789436" y="950689"/>
            <a:ext cx="8322385" cy="38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167</Words>
  <Application>Microsoft Office PowerPoint</Application>
  <PresentationFormat>Panorámica</PresentationFormat>
  <Paragraphs>46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9" baseType="lpstr">
      <vt:lpstr>Aharoni</vt:lpstr>
      <vt:lpstr>Arial</vt:lpstr>
      <vt:lpstr>Arial Rounded MT Bold</vt:lpstr>
      <vt:lpstr>Bernard MT Condensed</vt:lpstr>
      <vt:lpstr>Bodoni MT Black</vt:lpstr>
      <vt:lpstr>Britannic Bold</vt:lpstr>
      <vt:lpstr>Broadway</vt:lpstr>
      <vt:lpstr>Calibri</vt:lpstr>
      <vt:lpstr>Calibri Light</vt:lpstr>
      <vt:lpstr>Edwardian Script ITC</vt:lpstr>
      <vt:lpstr>Engravers MT</vt:lpstr>
      <vt:lpstr>Eras Bold ITC</vt:lpstr>
      <vt:lpstr>Eras Demi ITC</vt:lpstr>
      <vt:lpstr>Franklin Gothic Medium Cond</vt:lpstr>
      <vt:lpstr>Freestyle Script</vt:lpstr>
      <vt:lpstr>Snap ITC</vt:lpstr>
      <vt:lpstr>Verdana</vt:lpstr>
      <vt:lpstr>Wide Latin</vt:lpstr>
      <vt:lpstr>Tema de Office</vt:lpstr>
      <vt:lpstr>PERSPECTIVAS.              B.     </vt:lpstr>
      <vt:lpstr>EN  TU D E B E R, CAMINA  POR LA LÍNEA MÁS RECTA</vt:lpstr>
      <vt:lpstr>TEN NOBLE VISIÓN DE LA VIDA,                                NO CRITIQUES, CONSTRUYE</vt:lpstr>
      <vt:lpstr>PIENSA en la  CERCANÍA de DIOS</vt:lpstr>
      <vt:lpstr>En tu planificación de VIDA, NUNCA OLVIDES EL </vt:lpstr>
      <vt:lpstr>Tus  palabras han de  ser exactas, que  proyecten  confianza</vt:lpstr>
      <vt:lpstr>Las PALABRAS DE JESÚS son PALABRAS de</vt:lpstr>
      <vt:lpstr>Que el día no sea sólo materia, alza la mirada a  D I O S</vt:lpstr>
      <vt:lpstr>Presentación de PowerPoint</vt:lpstr>
      <vt:lpstr>NO SEAS CAUSA DE MAL, TEN VISIÓN DE ACOGIDA</vt:lpstr>
      <vt:lpstr>Presentación de PowerPoint</vt:lpstr>
      <vt:lpstr>NO APARENTES, NO MIENTAS</vt:lpstr>
      <vt:lpstr>Se respetuoso con el punto de mira de los demás</vt:lpstr>
      <vt:lpstr>La vida es repetición, pero ¡nunca apatía y monotonía!</vt:lpstr>
      <vt:lpstr>SEÑOR, que tu misericordia escuche mis deseos</vt:lpstr>
      <vt:lpstr>Presentación de PowerPoint</vt:lpstr>
      <vt:lpstr>En  tu  trayectoria  descubre  a  Dios</vt:lpstr>
      <vt:lpstr>COMBATE el MAL con tus  BUENAS  OBRAS</vt:lpstr>
      <vt:lpstr>Lo religioso ha de ser tu trayectoria testimonial</vt:lpstr>
      <vt:lpstr>SIEMPRE con PERSPECTIVAS SEGURAS:</vt:lpstr>
      <vt:lpstr>Presentación de PowerPoint</vt:lpstr>
      <vt:lpstr>PROYECTA  ESPERANZA en  tu  TESTIMONIO</vt:lpstr>
      <vt:lpstr>HAZ   MÁS QUE DAR, SIENTE LA PERSPECTIVA DE</vt:lpstr>
      <vt:lpstr>LA VIDA TIENE la PERSPECTIVA de un</vt:lpstr>
      <vt:lpstr>Presentación de PowerPoint</vt:lpstr>
      <vt:lpstr>Presentación de PowerPoint</vt:lpstr>
      <vt:lpstr>Cuando cuides un enfermo proyéctale                           alegría y la FE que has heredado</vt:lpstr>
      <vt:lpstr>SI CREES IRRADIARÁS LA VISIÓN DE J E S Ú S</vt:lpstr>
      <vt:lpstr>En tus perspectivas acepta la realidad</vt:lpstr>
      <vt:lpstr>NO SEAS NECIO, IRRADIA CONFIANZA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PERSPECTIVAS.              B.</dc:title>
  <dc:creator>JOSE SOLER MATAIX</dc:creator>
  <cp:lastModifiedBy>José Soler Mataix</cp:lastModifiedBy>
  <cp:revision>38</cp:revision>
  <dcterms:created xsi:type="dcterms:W3CDTF">2014-07-30T18:04:10Z</dcterms:created>
  <dcterms:modified xsi:type="dcterms:W3CDTF">2014-09-02T15:59:30Z</dcterms:modified>
</cp:coreProperties>
</file>